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6"/>
  </p:notesMasterIdLst>
  <p:handoutMasterIdLst>
    <p:handoutMasterId r:id="rId87"/>
  </p:handoutMasterIdLst>
  <p:sldIdLst>
    <p:sldId id="324" r:id="rId2"/>
    <p:sldId id="1926" r:id="rId3"/>
    <p:sldId id="829" r:id="rId4"/>
    <p:sldId id="778" r:id="rId5"/>
    <p:sldId id="779" r:id="rId6"/>
    <p:sldId id="341" r:id="rId7"/>
    <p:sldId id="781" r:id="rId8"/>
    <p:sldId id="783" r:id="rId9"/>
    <p:sldId id="780" r:id="rId10"/>
    <p:sldId id="791" r:id="rId11"/>
    <p:sldId id="784" r:id="rId12"/>
    <p:sldId id="785" r:id="rId13"/>
    <p:sldId id="787" r:id="rId14"/>
    <p:sldId id="788" r:id="rId15"/>
    <p:sldId id="789" r:id="rId16"/>
    <p:sldId id="797" r:id="rId17"/>
    <p:sldId id="790" r:id="rId18"/>
    <p:sldId id="812" r:id="rId19"/>
    <p:sldId id="811" r:id="rId20"/>
    <p:sldId id="814" r:id="rId21"/>
    <p:sldId id="813" r:id="rId22"/>
    <p:sldId id="815" r:id="rId23"/>
    <p:sldId id="816" r:id="rId24"/>
    <p:sldId id="817" r:id="rId25"/>
    <p:sldId id="818" r:id="rId26"/>
    <p:sldId id="819" r:id="rId27"/>
    <p:sldId id="820" r:id="rId28"/>
    <p:sldId id="821" r:id="rId29"/>
    <p:sldId id="824" r:id="rId30"/>
    <p:sldId id="822" r:id="rId31"/>
    <p:sldId id="823" r:id="rId32"/>
    <p:sldId id="1888" r:id="rId33"/>
    <p:sldId id="830" r:id="rId34"/>
    <p:sldId id="827" r:id="rId35"/>
    <p:sldId id="828" r:id="rId36"/>
    <p:sldId id="841" r:id="rId37"/>
    <p:sldId id="494" r:id="rId38"/>
    <p:sldId id="840" r:id="rId39"/>
    <p:sldId id="842" r:id="rId40"/>
    <p:sldId id="843" r:id="rId41"/>
    <p:sldId id="831" r:id="rId42"/>
    <p:sldId id="1885" r:id="rId43"/>
    <p:sldId id="832" r:id="rId44"/>
    <p:sldId id="833" r:id="rId45"/>
    <p:sldId id="467" r:id="rId46"/>
    <p:sldId id="1853" r:id="rId47"/>
    <p:sldId id="465" r:id="rId48"/>
    <p:sldId id="1854" r:id="rId49"/>
    <p:sldId id="468" r:id="rId50"/>
    <p:sldId id="1855" r:id="rId51"/>
    <p:sldId id="1886" r:id="rId52"/>
    <p:sldId id="1892" r:id="rId53"/>
    <p:sldId id="1895" r:id="rId54"/>
    <p:sldId id="1896" r:id="rId55"/>
    <p:sldId id="1897" r:id="rId56"/>
    <p:sldId id="1890" r:id="rId57"/>
    <p:sldId id="1891" r:id="rId58"/>
    <p:sldId id="1898" r:id="rId59"/>
    <p:sldId id="1899" r:id="rId60"/>
    <p:sldId id="1900" r:id="rId61"/>
    <p:sldId id="1907" r:id="rId62"/>
    <p:sldId id="1908" r:id="rId63"/>
    <p:sldId id="1909" r:id="rId64"/>
    <p:sldId id="1901" r:id="rId65"/>
    <p:sldId id="1903" r:id="rId66"/>
    <p:sldId id="1927" r:id="rId67"/>
    <p:sldId id="1904" r:id="rId68"/>
    <p:sldId id="1905" r:id="rId69"/>
    <p:sldId id="1906" r:id="rId70"/>
    <p:sldId id="1910" r:id="rId71"/>
    <p:sldId id="1911" r:id="rId72"/>
    <p:sldId id="1912" r:id="rId73"/>
    <p:sldId id="1925" r:id="rId74"/>
    <p:sldId id="1913" r:id="rId75"/>
    <p:sldId id="1914" r:id="rId76"/>
    <p:sldId id="1915" r:id="rId77"/>
    <p:sldId id="1916" r:id="rId78"/>
    <p:sldId id="1917" r:id="rId79"/>
    <p:sldId id="1923" r:id="rId80"/>
    <p:sldId id="1924" r:id="rId81"/>
    <p:sldId id="1918" r:id="rId82"/>
    <p:sldId id="1919" r:id="rId83"/>
    <p:sldId id="1920" r:id="rId84"/>
    <p:sldId id="1887" r:id="rId8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CB448-11C0-4EEB-90DC-C95EE29CDEBE}" v="2" dt="2023-10-19T22:12:32.731"/>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82"/>
    <p:restoredTop sz="96327"/>
  </p:normalViewPr>
  <p:slideViewPr>
    <p:cSldViewPr>
      <p:cViewPr varScale="1">
        <p:scale>
          <a:sx n="123" d="100"/>
          <a:sy n="123" d="100"/>
        </p:scale>
        <p:origin x="688" y="1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83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 Hyoil" userId="ec30dc14-5759-4d59-8350-afb09d071a09" providerId="ADAL" clId="{8BDCB448-11C0-4EEB-90DC-C95EE29CDEBE}"/>
    <pc:docChg chg="custSel modSld">
      <pc:chgData name="Han, Hyoil" userId="ec30dc14-5759-4d59-8350-afb09d071a09" providerId="ADAL" clId="{8BDCB448-11C0-4EEB-90DC-C95EE29CDEBE}" dt="2023-10-19T22:12:28.088" v="15" actId="20578"/>
      <pc:docMkLst>
        <pc:docMk/>
      </pc:docMkLst>
      <pc:sldChg chg="modSp mod">
        <pc:chgData name="Han, Hyoil" userId="ec30dc14-5759-4d59-8350-afb09d071a09" providerId="ADAL" clId="{8BDCB448-11C0-4EEB-90DC-C95EE29CDEBE}" dt="2023-10-19T22:12:28.088" v="15" actId="20578"/>
        <pc:sldMkLst>
          <pc:docMk/>
          <pc:sldMk cId="1050420051" sldId="842"/>
        </pc:sldMkLst>
        <pc:spChg chg="mod">
          <ac:chgData name="Han, Hyoil" userId="ec30dc14-5759-4d59-8350-afb09d071a09" providerId="ADAL" clId="{8BDCB448-11C0-4EEB-90DC-C95EE29CDEBE}" dt="2023-10-19T22:12:28.088" v="15" actId="20578"/>
          <ac:spMkLst>
            <pc:docMk/>
            <pc:sldMk cId="1050420051" sldId="842"/>
            <ac:spMk id="3" creationId="{01587F5E-7FE7-5D4F-9984-42901585E5BA}"/>
          </ac:spMkLst>
        </pc:spChg>
      </pc:sldChg>
    </pc:docChg>
  </pc:docChgLst>
  <pc:docChgLst>
    <pc:chgData name="Han, Hyoil" userId="ec30dc14-5759-4d59-8350-afb09d071a09" providerId="ADAL" clId="{B1142782-A6B2-470F-A4CC-1FB7F75D961E}"/>
    <pc:docChg chg="modSld">
      <pc:chgData name="Han, Hyoil" userId="ec30dc14-5759-4d59-8350-afb09d071a09" providerId="ADAL" clId="{B1142782-A6B2-470F-A4CC-1FB7F75D961E}" dt="2023-10-19T17:36:32.944" v="45" actId="20577"/>
      <pc:docMkLst>
        <pc:docMk/>
      </pc:docMkLst>
      <pc:sldChg chg="modSp mod">
        <pc:chgData name="Han, Hyoil" userId="ec30dc14-5759-4d59-8350-afb09d071a09" providerId="ADAL" clId="{B1142782-A6B2-470F-A4CC-1FB7F75D961E}" dt="2023-10-19T17:36:32.944" v="45" actId="20577"/>
        <pc:sldMkLst>
          <pc:docMk/>
          <pc:sldMk cId="3036142481" sldId="841"/>
        </pc:sldMkLst>
        <pc:spChg chg="mod">
          <ac:chgData name="Han, Hyoil" userId="ec30dc14-5759-4d59-8350-afb09d071a09" providerId="ADAL" clId="{B1142782-A6B2-470F-A4CC-1FB7F75D961E}" dt="2023-10-19T17:36:32.944" v="45" actId="20577"/>
          <ac:spMkLst>
            <pc:docMk/>
            <pc:sldMk cId="3036142481" sldId="841"/>
            <ac:spMk id="2" creationId="{CC99AF8D-8EC8-914F-A011-61FDA694269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1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61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1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C534296-C06C-464D-9D12-84D47FE5CC1B}" type="slidenum">
              <a:rPr lang="en-US"/>
              <a:pPr>
                <a:defRPr/>
              </a:pPr>
              <a:t>‹#›</a:t>
            </a:fld>
            <a:endParaRPr lang="en-US"/>
          </a:p>
        </p:txBody>
      </p:sp>
    </p:spTree>
    <p:extLst>
      <p:ext uri="{BB962C8B-B14F-4D97-AF65-F5344CB8AC3E}">
        <p14:creationId xmlns:p14="http://schemas.microsoft.com/office/powerpoint/2010/main" val="3083939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D84D86E-E204-4D68-89E6-310B286F5EB3}" type="slidenum">
              <a:rPr lang="en-US"/>
              <a:pPr>
                <a:defRPr/>
              </a:pPr>
              <a:t>‹#›</a:t>
            </a:fld>
            <a:endParaRPr lang="en-US"/>
          </a:p>
        </p:txBody>
      </p:sp>
    </p:spTree>
    <p:extLst>
      <p:ext uri="{BB962C8B-B14F-4D97-AF65-F5344CB8AC3E}">
        <p14:creationId xmlns:p14="http://schemas.microsoft.com/office/powerpoint/2010/main" val="35684389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4D86E-E204-4D68-89E6-310B286F5EB3}" type="slidenum">
              <a:rPr lang="en-US" smtClean="0"/>
              <a:pPr>
                <a:defRPr/>
              </a:pPr>
              <a:t>1</a:t>
            </a:fld>
            <a:endParaRPr lang="en-US"/>
          </a:p>
        </p:txBody>
      </p:sp>
    </p:spTree>
    <p:extLst>
      <p:ext uri="{BB962C8B-B14F-4D97-AF65-F5344CB8AC3E}">
        <p14:creationId xmlns:p14="http://schemas.microsoft.com/office/powerpoint/2010/main" val="1177971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4D86E-E204-4D68-89E6-310B286F5EB3}" type="slidenum">
              <a:rPr lang="en-US" smtClean="0"/>
              <a:pPr>
                <a:defRPr/>
              </a:pPr>
              <a:t>49</a:t>
            </a:fld>
            <a:endParaRPr lang="en-US"/>
          </a:p>
        </p:txBody>
      </p:sp>
    </p:spTree>
    <p:extLst>
      <p:ext uri="{BB962C8B-B14F-4D97-AF65-F5344CB8AC3E}">
        <p14:creationId xmlns:p14="http://schemas.microsoft.com/office/powerpoint/2010/main" val="615917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4D86E-E204-4D68-89E6-310B286F5EB3}" type="slidenum">
              <a:rPr lang="en-US" smtClean="0"/>
              <a:pPr>
                <a:defRPr/>
              </a:pPr>
              <a:t>8</a:t>
            </a:fld>
            <a:endParaRPr lang="en-US"/>
          </a:p>
        </p:txBody>
      </p:sp>
    </p:spTree>
    <p:extLst>
      <p:ext uri="{BB962C8B-B14F-4D97-AF65-F5344CB8AC3E}">
        <p14:creationId xmlns:p14="http://schemas.microsoft.com/office/powerpoint/2010/main" val="367978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4D86E-E204-4D68-89E6-310B286F5EB3}" type="slidenum">
              <a:rPr lang="en-US" smtClean="0"/>
              <a:pPr>
                <a:defRPr/>
              </a:pPr>
              <a:t>36</a:t>
            </a:fld>
            <a:endParaRPr lang="en-US"/>
          </a:p>
        </p:txBody>
      </p:sp>
    </p:spTree>
    <p:extLst>
      <p:ext uri="{BB962C8B-B14F-4D97-AF65-F5344CB8AC3E}">
        <p14:creationId xmlns:p14="http://schemas.microsoft.com/office/powerpoint/2010/main" val="3925644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D84D86E-E204-4D68-89E6-310B286F5EB3}" type="slidenum">
              <a:rPr lang="en-US" smtClean="0"/>
              <a:pPr>
                <a:defRPr/>
              </a:pPr>
              <a:t>44</a:t>
            </a:fld>
            <a:endParaRPr lang="en-US"/>
          </a:p>
        </p:txBody>
      </p:sp>
    </p:spTree>
    <p:extLst>
      <p:ext uri="{BB962C8B-B14F-4D97-AF65-F5344CB8AC3E}">
        <p14:creationId xmlns:p14="http://schemas.microsoft.com/office/powerpoint/2010/main" val="2943147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7242C573-70AA-5D49-8322-6BD13390A682}"/>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B2A880D3-EC13-814B-8BCE-207F17CE75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a typeface="ＭＳ Ｐゴシック" panose="020B0600070205080204" pitchFamily="34" charset="-128"/>
            </a:endParaRPr>
          </a:p>
        </p:txBody>
      </p:sp>
      <p:sp>
        <p:nvSpPr>
          <p:cNvPr id="57348" name="Slide Number Placeholder 3">
            <a:extLst>
              <a:ext uri="{FF2B5EF4-FFF2-40B4-BE49-F238E27FC236}">
                <a16:creationId xmlns:a16="http://schemas.microsoft.com/office/drawing/2014/main" id="{AA2B4AB0-8E58-8444-ACAD-759CC13723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fld id="{E61CC84D-C799-3740-B57D-DEE8BD84744B}" type="slidenum">
              <a:rPr lang="en-US" altLang="en-US" sz="1200"/>
              <a:pPr eaLnBrk="1" hangingPunct="1"/>
              <a:t>45</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101472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089C01E-E72E-4F7B-BF65-23D8F272D03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9D7D62C-7F21-4F78-9AC3-19D702C7842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F309CB6-B9BC-4535-9E09-588A31F0310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141314C-F54C-464D-9EDC-1B1B988577E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ADDFCB-DC42-4915-9BC9-E55121D52BB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14E4CD7-C80E-4767-B027-FF13F44B103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8C89F17-FFD8-4B61-9504-DFCBFC6AE5B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A3D6DB8-5A0D-49F6-B73C-4D1A01AC4B0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163DAD5-62DA-4968-908A-F84AEFE3295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ADF43D7-43BF-4E00-B105-B72036EE227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8319D4-211B-4E6B-AB05-542C96B753C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9906C87-50EA-445A-8F60-59FDBB67CE1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69AF8-A31D-D344-AD20-6900A015D118}"/>
              </a:ext>
            </a:extLst>
          </p:cNvPr>
          <p:cNvSpPr>
            <a:spLocks noGrp="1"/>
          </p:cNvSpPr>
          <p:nvPr>
            <p:ph type="ctrTitle"/>
          </p:nvPr>
        </p:nvSpPr>
        <p:spPr/>
        <p:txBody>
          <a:bodyPr/>
          <a:lstStyle/>
          <a:p>
            <a:br>
              <a:rPr lang="en-US" dirty="0"/>
            </a:br>
            <a:r>
              <a:rPr lang="en-US" dirty="0"/>
              <a:t>11. </a:t>
            </a:r>
            <a:r>
              <a:rPr lang="en-US" dirty="0">
                <a:latin typeface="Times New Roman" panose="02020603050405020304" pitchFamily="18" charset="0"/>
                <a:cs typeface="Times New Roman" panose="02020603050405020304" pitchFamily="18" charset="0"/>
              </a:rPr>
              <a:t>Natural Language Processing</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with ML: </a:t>
            </a:r>
            <a:r>
              <a:rPr lang="en-US" dirty="0">
                <a:latin typeface="Times New Roman" panose="02020603050405020304" pitchFamily="18" charset="0"/>
                <a:cs typeface="Times New Roman" panose="02020603050405020304" pitchFamily="18" charset="0"/>
              </a:rPr>
              <a:t>similarity and </a:t>
            </a:r>
            <a:r>
              <a:rPr lang="en-US" altLang="ko-KR" dirty="0">
                <a:latin typeface="Times New Roman" panose="02020603050405020304" pitchFamily="18" charset="0"/>
                <a:cs typeface="Times New Roman" panose="02020603050405020304" pitchFamily="18" charset="0"/>
              </a:rPr>
              <a:t>embeddings</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8AA4283-4FFC-8F4F-BDB8-D8D0D19C34E0}"/>
              </a:ext>
            </a:extLst>
          </p:cNvPr>
          <p:cNvSpPr>
            <a:spLocks noGrp="1"/>
          </p:cNvSpPr>
          <p:nvPr>
            <p:ph type="sldNum" sz="quarter" idx="12"/>
          </p:nvPr>
        </p:nvSpPr>
        <p:spPr/>
        <p:txBody>
          <a:bodyPr/>
          <a:lstStyle/>
          <a:p>
            <a:pPr>
              <a:defRPr/>
            </a:pPr>
            <a:fld id="{A089C01E-E72E-4F7B-BF65-23D8F272D03C}" type="slidenum">
              <a:rPr lang="en-US" smtClean="0"/>
              <a:pPr>
                <a:defRPr/>
              </a:pPr>
              <a:t>1</a:t>
            </a:fld>
            <a:endParaRPr lang="en-US" dirty="0"/>
          </a:p>
        </p:txBody>
      </p:sp>
      <p:sp>
        <p:nvSpPr>
          <p:cNvPr id="3" name="TextBox 2">
            <a:extLst>
              <a:ext uri="{FF2B5EF4-FFF2-40B4-BE49-F238E27FC236}">
                <a16:creationId xmlns:a16="http://schemas.microsoft.com/office/drawing/2014/main" id="{E959D560-F88D-654F-CF3E-E6C708F6EE14}"/>
              </a:ext>
            </a:extLst>
          </p:cNvPr>
          <p:cNvSpPr txBox="1"/>
          <p:nvPr/>
        </p:nvSpPr>
        <p:spPr>
          <a:xfrm>
            <a:off x="3948545" y="4696691"/>
            <a:ext cx="1554465" cy="461665"/>
          </a:xfrm>
          <a:prstGeom prst="rect">
            <a:avLst/>
          </a:prstGeom>
          <a:noFill/>
        </p:spPr>
        <p:txBody>
          <a:bodyPr wrap="none" rtlCol="0">
            <a:spAutoFit/>
          </a:bodyPr>
          <a:lstStyle/>
          <a:p>
            <a:r>
              <a:rPr lang="en-US" dirty="0"/>
              <a:t>IT 348/448</a:t>
            </a:r>
          </a:p>
        </p:txBody>
      </p:sp>
    </p:spTree>
    <p:extLst>
      <p:ext uri="{BB962C8B-B14F-4D97-AF65-F5344CB8AC3E}">
        <p14:creationId xmlns:p14="http://schemas.microsoft.com/office/powerpoint/2010/main" val="2019241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2FE2-88C7-BF4F-BFAA-DA598F88E312}"/>
              </a:ext>
            </a:extLst>
          </p:cNvPr>
          <p:cNvSpPr>
            <a:spLocks noGrp="1"/>
          </p:cNvSpPr>
          <p:nvPr>
            <p:ph type="title"/>
          </p:nvPr>
        </p:nvSpPr>
        <p:spPr/>
        <p:txBody>
          <a:bodyPr/>
          <a:lstStyle/>
          <a:p>
            <a:r>
              <a:rPr lang="en-US" dirty="0"/>
              <a:t>Relation: Antonymy</a:t>
            </a:r>
          </a:p>
        </p:txBody>
      </p:sp>
      <p:sp>
        <p:nvSpPr>
          <p:cNvPr id="3" name="Content Placeholder 2">
            <a:extLst>
              <a:ext uri="{FF2B5EF4-FFF2-40B4-BE49-F238E27FC236}">
                <a16:creationId xmlns:a16="http://schemas.microsoft.com/office/drawing/2014/main" id="{23B08EF1-249E-554E-A547-CC72F18D6AAD}"/>
              </a:ext>
            </a:extLst>
          </p:cNvPr>
          <p:cNvSpPr>
            <a:spLocks noGrp="1"/>
          </p:cNvSpPr>
          <p:nvPr>
            <p:ph idx="1"/>
          </p:nvPr>
        </p:nvSpPr>
        <p:spPr>
          <a:xfrm>
            <a:off x="685800" y="1981200"/>
            <a:ext cx="8229600" cy="4114800"/>
          </a:xfrm>
        </p:spPr>
        <p:txBody>
          <a:bodyPr/>
          <a:lstStyle/>
          <a:p>
            <a:r>
              <a:rPr lang="en-US" sz="2800" dirty="0"/>
              <a:t>Senses that are opposites with respect to one feature of meaning</a:t>
            </a:r>
          </a:p>
          <a:p>
            <a:r>
              <a:rPr lang="en-US" sz="2800" dirty="0"/>
              <a:t>Examples:</a:t>
            </a:r>
          </a:p>
          <a:p>
            <a:pPr marL="457200" lvl="1" indent="0">
              <a:buNone/>
            </a:pPr>
            <a:r>
              <a:rPr lang="en-US" sz="2400" dirty="0">
                <a:latin typeface="Courier"/>
                <a:cs typeface="Courier"/>
              </a:rPr>
              <a:t>dark/light   	short/long	</a:t>
            </a:r>
          </a:p>
          <a:p>
            <a:pPr marL="457200" lvl="1" indent="0">
              <a:buNone/>
            </a:pPr>
            <a:r>
              <a:rPr lang="en-US" sz="2400" dirty="0">
                <a:latin typeface="Courier"/>
                <a:cs typeface="Courier"/>
              </a:rPr>
              <a:t>fast/slow   		rise/fall</a:t>
            </a:r>
          </a:p>
          <a:p>
            <a:pPr marL="457200" lvl="1" indent="0">
              <a:buNone/>
            </a:pPr>
            <a:r>
              <a:rPr lang="en-US" sz="2400" dirty="0">
                <a:latin typeface="Courier"/>
                <a:cs typeface="Courier"/>
              </a:rPr>
              <a:t>hot/cold	    	up/down	      </a:t>
            </a:r>
          </a:p>
          <a:p>
            <a:pPr marL="457200" lvl="1" indent="0">
              <a:buNone/>
            </a:pPr>
            <a:r>
              <a:rPr lang="en-US" sz="2400" dirty="0">
                <a:latin typeface="Courier"/>
                <a:cs typeface="Courier"/>
              </a:rPr>
              <a:t>in/out</a:t>
            </a:r>
          </a:p>
        </p:txBody>
      </p:sp>
      <p:sp>
        <p:nvSpPr>
          <p:cNvPr id="4" name="Slide Number Placeholder 3">
            <a:extLst>
              <a:ext uri="{FF2B5EF4-FFF2-40B4-BE49-F238E27FC236}">
                <a16:creationId xmlns:a16="http://schemas.microsoft.com/office/drawing/2014/main" id="{26F40685-53C7-E046-81DC-D0C0CEF75C3F}"/>
              </a:ext>
            </a:extLst>
          </p:cNvPr>
          <p:cNvSpPr>
            <a:spLocks noGrp="1"/>
          </p:cNvSpPr>
          <p:nvPr>
            <p:ph type="sldNum" sz="quarter" idx="12"/>
          </p:nvPr>
        </p:nvSpPr>
        <p:spPr/>
        <p:txBody>
          <a:bodyPr/>
          <a:lstStyle/>
          <a:p>
            <a:pPr>
              <a:defRPr/>
            </a:pPr>
            <a:fld id="{1141314C-F54C-464D-9EDC-1B1B988577E6}" type="slidenum">
              <a:rPr lang="en-US" smtClean="0"/>
              <a:pPr>
                <a:defRPr/>
              </a:pPr>
              <a:t>10</a:t>
            </a:fld>
            <a:endParaRPr lang="en-US"/>
          </a:p>
        </p:txBody>
      </p:sp>
    </p:spTree>
    <p:extLst>
      <p:ext uri="{BB962C8B-B14F-4D97-AF65-F5344CB8AC3E}">
        <p14:creationId xmlns:p14="http://schemas.microsoft.com/office/powerpoint/2010/main" val="4180275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6268-A78C-5449-A351-580D87E7B1F0}"/>
              </a:ext>
            </a:extLst>
          </p:cNvPr>
          <p:cNvSpPr>
            <a:spLocks noGrp="1"/>
          </p:cNvSpPr>
          <p:nvPr>
            <p:ph type="title"/>
          </p:nvPr>
        </p:nvSpPr>
        <p:spPr/>
        <p:txBody>
          <a:bodyPr/>
          <a:lstStyle/>
          <a:p>
            <a:r>
              <a:rPr lang="en-US" dirty="0"/>
              <a:t>Relation: Similarity</a:t>
            </a:r>
          </a:p>
        </p:txBody>
      </p:sp>
      <p:sp>
        <p:nvSpPr>
          <p:cNvPr id="3" name="Content Placeholder 2">
            <a:extLst>
              <a:ext uri="{FF2B5EF4-FFF2-40B4-BE49-F238E27FC236}">
                <a16:creationId xmlns:a16="http://schemas.microsoft.com/office/drawing/2014/main" id="{ED0ADF51-2A17-7640-A221-2985335EC62C}"/>
              </a:ext>
            </a:extLst>
          </p:cNvPr>
          <p:cNvSpPr>
            <a:spLocks noGrp="1"/>
          </p:cNvSpPr>
          <p:nvPr>
            <p:ph idx="1"/>
          </p:nvPr>
        </p:nvSpPr>
        <p:spPr/>
        <p:txBody>
          <a:bodyPr/>
          <a:lstStyle/>
          <a:p>
            <a:r>
              <a:rPr lang="en-US" dirty="0">
                <a:ea typeface="Calibri" charset="0"/>
                <a:cs typeface="Calibri" charset="0"/>
              </a:rPr>
              <a:t>Words with similar meanings.  Not synonyms, but sharing some element of meaning</a:t>
            </a:r>
          </a:p>
          <a:p>
            <a:r>
              <a:rPr lang="en-US" sz="3200" dirty="0">
                <a:ea typeface="Courier" charset="0"/>
                <a:cs typeface="Courier" charset="0"/>
              </a:rPr>
              <a:t>Examples:</a:t>
            </a:r>
          </a:p>
          <a:p>
            <a:pPr lvl="1"/>
            <a:r>
              <a:rPr lang="en-US" dirty="0">
                <a:latin typeface="Courier" charset="0"/>
                <a:ea typeface="Courier" charset="0"/>
                <a:cs typeface="Courier" charset="0"/>
              </a:rPr>
              <a:t>car, bicycle</a:t>
            </a:r>
          </a:p>
          <a:p>
            <a:pPr lvl="1"/>
            <a:r>
              <a:rPr lang="en-US" dirty="0">
                <a:latin typeface="Courier" charset="0"/>
                <a:ea typeface="Courier" charset="0"/>
                <a:cs typeface="Courier" charset="0"/>
              </a:rPr>
              <a:t>cow, horse</a:t>
            </a:r>
          </a:p>
          <a:p>
            <a:endParaRPr lang="en-US" dirty="0"/>
          </a:p>
        </p:txBody>
      </p:sp>
      <p:sp>
        <p:nvSpPr>
          <p:cNvPr id="4" name="Slide Number Placeholder 3">
            <a:extLst>
              <a:ext uri="{FF2B5EF4-FFF2-40B4-BE49-F238E27FC236}">
                <a16:creationId xmlns:a16="http://schemas.microsoft.com/office/drawing/2014/main" id="{DBCE2D3D-B2DA-CD4B-A810-0EB9A6712CE7}"/>
              </a:ext>
            </a:extLst>
          </p:cNvPr>
          <p:cNvSpPr>
            <a:spLocks noGrp="1"/>
          </p:cNvSpPr>
          <p:nvPr>
            <p:ph type="sldNum" sz="quarter" idx="12"/>
          </p:nvPr>
        </p:nvSpPr>
        <p:spPr/>
        <p:txBody>
          <a:bodyPr/>
          <a:lstStyle/>
          <a:p>
            <a:pPr>
              <a:defRPr/>
            </a:pPr>
            <a:fld id="{1141314C-F54C-464D-9EDC-1B1B988577E6}" type="slidenum">
              <a:rPr lang="en-US" smtClean="0"/>
              <a:pPr>
                <a:defRPr/>
              </a:pPr>
              <a:t>11</a:t>
            </a:fld>
            <a:endParaRPr lang="en-US"/>
          </a:p>
        </p:txBody>
      </p:sp>
    </p:spTree>
    <p:extLst>
      <p:ext uri="{BB962C8B-B14F-4D97-AF65-F5344CB8AC3E}">
        <p14:creationId xmlns:p14="http://schemas.microsoft.com/office/powerpoint/2010/main" val="226257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47E-1C00-D94F-9CEC-A8B716EFB95D}"/>
              </a:ext>
            </a:extLst>
          </p:cNvPr>
          <p:cNvSpPr>
            <a:spLocks noGrp="1"/>
          </p:cNvSpPr>
          <p:nvPr>
            <p:ph type="title"/>
          </p:nvPr>
        </p:nvSpPr>
        <p:spPr/>
        <p:txBody>
          <a:bodyPr/>
          <a:lstStyle/>
          <a:p>
            <a:r>
              <a:rPr lang="en-US" dirty="0"/>
              <a:t>Relation: Similarity</a:t>
            </a:r>
          </a:p>
        </p:txBody>
      </p:sp>
      <p:sp>
        <p:nvSpPr>
          <p:cNvPr id="3" name="Content Placeholder 2">
            <a:extLst>
              <a:ext uri="{FF2B5EF4-FFF2-40B4-BE49-F238E27FC236}">
                <a16:creationId xmlns:a16="http://schemas.microsoft.com/office/drawing/2014/main" id="{859A4D6E-BA2C-6445-9564-4AD52EDA010C}"/>
              </a:ext>
            </a:extLst>
          </p:cNvPr>
          <p:cNvSpPr>
            <a:spLocks noGrp="1"/>
          </p:cNvSpPr>
          <p:nvPr>
            <p:ph idx="1"/>
          </p:nvPr>
        </p:nvSpPr>
        <p:spPr/>
        <p:txBody>
          <a:bodyPr/>
          <a:lstStyle/>
          <a:p>
            <a:r>
              <a:rPr lang="en-US" sz="2400" kern="1200" dirty="0"/>
              <a:t>While words don’t have many synonyms, most words do have lots of </a:t>
            </a:r>
            <a:r>
              <a:rPr lang="en-US" sz="2400" i="1" kern="1200" dirty="0"/>
              <a:t>similar </a:t>
            </a:r>
            <a:r>
              <a:rPr lang="en-US" sz="2400" kern="1200" dirty="0"/>
              <a:t>words.</a:t>
            </a:r>
          </a:p>
          <a:p>
            <a:r>
              <a:rPr lang="en-US" sz="2400" i="1" kern="1200" dirty="0"/>
              <a:t>Cat </a:t>
            </a:r>
            <a:r>
              <a:rPr lang="en-US" sz="2400" kern="1200" dirty="0"/>
              <a:t>is not a synonym of </a:t>
            </a:r>
            <a:r>
              <a:rPr lang="en-US" sz="2400" i="1" kern="1200" dirty="0"/>
              <a:t>dog</a:t>
            </a:r>
            <a:r>
              <a:rPr lang="en-US" sz="2400" kern="1200" dirty="0"/>
              <a:t>, but </a:t>
            </a:r>
            <a:r>
              <a:rPr lang="en-US" sz="2400" i="1" kern="1200" dirty="0"/>
              <a:t>cats </a:t>
            </a:r>
            <a:r>
              <a:rPr lang="en-US" sz="2400" kern="1200" dirty="0"/>
              <a:t>and </a:t>
            </a:r>
            <a:r>
              <a:rPr lang="en-US" sz="2400" i="1" kern="1200" dirty="0"/>
              <a:t>dogs </a:t>
            </a:r>
            <a:r>
              <a:rPr lang="en-US" sz="2400" kern="1200" dirty="0"/>
              <a:t>are certainly similar words. </a:t>
            </a:r>
          </a:p>
          <a:p>
            <a:r>
              <a:rPr lang="en-US" sz="2400" kern="1200" dirty="0"/>
              <a:t>The notion of word similarity is very useful in larger semantic tasks. </a:t>
            </a:r>
          </a:p>
          <a:p>
            <a:r>
              <a:rPr lang="en-US" sz="2400" kern="1200" dirty="0"/>
              <a:t>Knowing how similar two words are can help in computing how similar the meaning of two phrases or sentences are.</a:t>
            </a:r>
          </a:p>
          <a:p>
            <a:pPr lvl="1"/>
            <a:r>
              <a:rPr lang="en-US" sz="2000" kern="1200" dirty="0"/>
              <a:t>a very important component of natural language understanding tasks like question answering, paraphrasing, and summarization. </a:t>
            </a:r>
            <a:endParaRPr lang="en-US" sz="2000" dirty="0"/>
          </a:p>
          <a:p>
            <a:endParaRPr lang="en-US" sz="2400" dirty="0"/>
          </a:p>
        </p:txBody>
      </p:sp>
      <p:sp>
        <p:nvSpPr>
          <p:cNvPr id="4" name="Slide Number Placeholder 3">
            <a:extLst>
              <a:ext uri="{FF2B5EF4-FFF2-40B4-BE49-F238E27FC236}">
                <a16:creationId xmlns:a16="http://schemas.microsoft.com/office/drawing/2014/main" id="{C697C44A-2BE0-0B4F-B595-7DC25D7CF97A}"/>
              </a:ext>
            </a:extLst>
          </p:cNvPr>
          <p:cNvSpPr>
            <a:spLocks noGrp="1"/>
          </p:cNvSpPr>
          <p:nvPr>
            <p:ph type="sldNum" sz="quarter" idx="12"/>
          </p:nvPr>
        </p:nvSpPr>
        <p:spPr/>
        <p:txBody>
          <a:bodyPr/>
          <a:lstStyle/>
          <a:p>
            <a:pPr>
              <a:defRPr/>
            </a:pPr>
            <a:fld id="{1141314C-F54C-464D-9EDC-1B1B988577E6}" type="slidenum">
              <a:rPr lang="en-US" smtClean="0"/>
              <a:pPr>
                <a:defRPr/>
              </a:pPr>
              <a:t>12</a:t>
            </a:fld>
            <a:endParaRPr lang="en-US"/>
          </a:p>
        </p:txBody>
      </p:sp>
    </p:spTree>
    <p:extLst>
      <p:ext uri="{BB962C8B-B14F-4D97-AF65-F5344CB8AC3E}">
        <p14:creationId xmlns:p14="http://schemas.microsoft.com/office/powerpoint/2010/main" val="164883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E1D8-AD17-B041-A9C0-57F16450EBFA}"/>
              </a:ext>
            </a:extLst>
          </p:cNvPr>
          <p:cNvSpPr>
            <a:spLocks noGrp="1"/>
          </p:cNvSpPr>
          <p:nvPr>
            <p:ph type="title"/>
          </p:nvPr>
        </p:nvSpPr>
        <p:spPr/>
        <p:txBody>
          <a:bodyPr/>
          <a:lstStyle/>
          <a:p>
            <a:r>
              <a:rPr lang="en-US" dirty="0"/>
              <a:t>Relation: Word relatedness</a:t>
            </a:r>
          </a:p>
        </p:txBody>
      </p:sp>
      <p:sp>
        <p:nvSpPr>
          <p:cNvPr id="3" name="Content Placeholder 2">
            <a:extLst>
              <a:ext uri="{FF2B5EF4-FFF2-40B4-BE49-F238E27FC236}">
                <a16:creationId xmlns:a16="http://schemas.microsoft.com/office/drawing/2014/main" id="{F078D7EB-49FD-6E42-A055-A667699E9597}"/>
              </a:ext>
            </a:extLst>
          </p:cNvPr>
          <p:cNvSpPr>
            <a:spLocks noGrp="1"/>
          </p:cNvSpPr>
          <p:nvPr>
            <p:ph idx="1"/>
          </p:nvPr>
        </p:nvSpPr>
        <p:spPr/>
        <p:txBody>
          <a:bodyPr/>
          <a:lstStyle/>
          <a:p>
            <a:pPr>
              <a:lnSpc>
                <a:spcPct val="90000"/>
              </a:lnSpc>
            </a:pPr>
            <a:r>
              <a:rPr lang="en-US" dirty="0"/>
              <a:t>Also called "word association"</a:t>
            </a:r>
          </a:p>
          <a:p>
            <a:pPr>
              <a:lnSpc>
                <a:spcPct val="90000"/>
              </a:lnSpc>
            </a:pPr>
            <a:r>
              <a:rPr lang="en-US" dirty="0"/>
              <a:t>Words are related in any way, perhaps via a semantic frame or field</a:t>
            </a:r>
          </a:p>
          <a:p>
            <a:pPr>
              <a:lnSpc>
                <a:spcPct val="90000"/>
              </a:lnSpc>
            </a:pPr>
            <a:r>
              <a:rPr lang="en-US" dirty="0"/>
              <a:t>Examples</a:t>
            </a:r>
          </a:p>
          <a:p>
            <a:pPr lvl="1">
              <a:lnSpc>
                <a:spcPct val="90000"/>
              </a:lnSpc>
            </a:pPr>
            <a:r>
              <a:rPr lang="en-US" sz="3200" dirty="0">
                <a:latin typeface="Courier"/>
                <a:cs typeface="Courier"/>
              </a:rPr>
              <a:t>car, bicycle</a:t>
            </a:r>
            <a:r>
              <a:rPr lang="en-US" sz="3200" dirty="0"/>
              <a:t>:    </a:t>
            </a:r>
            <a:r>
              <a:rPr lang="en-US" sz="3200" b="1" dirty="0"/>
              <a:t>similar</a:t>
            </a:r>
          </a:p>
          <a:p>
            <a:pPr lvl="1">
              <a:lnSpc>
                <a:spcPct val="90000"/>
              </a:lnSpc>
            </a:pPr>
            <a:r>
              <a:rPr lang="en-US" sz="3200" dirty="0">
                <a:latin typeface="Courier"/>
                <a:cs typeface="Courier"/>
              </a:rPr>
              <a:t>car, gasoline</a:t>
            </a:r>
            <a:r>
              <a:rPr lang="en-US" sz="3200" dirty="0"/>
              <a:t>:   </a:t>
            </a:r>
            <a:r>
              <a:rPr lang="en-US" sz="3200" b="1" dirty="0"/>
              <a:t>related</a:t>
            </a:r>
            <a:r>
              <a:rPr lang="en-US" sz="3200" dirty="0"/>
              <a:t>, not similar</a:t>
            </a:r>
          </a:p>
          <a:p>
            <a:pPr>
              <a:lnSpc>
                <a:spcPct val="90000"/>
              </a:lnSpc>
            </a:pPr>
            <a:endParaRPr lang="en-US" dirty="0"/>
          </a:p>
          <a:p>
            <a:pPr>
              <a:lnSpc>
                <a:spcPct val="90000"/>
              </a:lnSpc>
            </a:pPr>
            <a:endParaRPr lang="en-US" b="1" dirty="0"/>
          </a:p>
          <a:p>
            <a:endParaRPr lang="en-US" dirty="0"/>
          </a:p>
        </p:txBody>
      </p:sp>
      <p:sp>
        <p:nvSpPr>
          <p:cNvPr id="4" name="Slide Number Placeholder 3">
            <a:extLst>
              <a:ext uri="{FF2B5EF4-FFF2-40B4-BE49-F238E27FC236}">
                <a16:creationId xmlns:a16="http://schemas.microsoft.com/office/drawing/2014/main" id="{A26D438B-4D73-2246-82F6-3E1978E2CF65}"/>
              </a:ext>
            </a:extLst>
          </p:cNvPr>
          <p:cNvSpPr>
            <a:spLocks noGrp="1"/>
          </p:cNvSpPr>
          <p:nvPr>
            <p:ph type="sldNum" sz="quarter" idx="12"/>
          </p:nvPr>
        </p:nvSpPr>
        <p:spPr/>
        <p:txBody>
          <a:bodyPr/>
          <a:lstStyle/>
          <a:p>
            <a:pPr>
              <a:defRPr/>
            </a:pPr>
            <a:fld id="{1141314C-F54C-464D-9EDC-1B1B988577E6}" type="slidenum">
              <a:rPr lang="en-US" smtClean="0"/>
              <a:pPr>
                <a:defRPr/>
              </a:pPr>
              <a:t>13</a:t>
            </a:fld>
            <a:endParaRPr lang="en-US"/>
          </a:p>
        </p:txBody>
      </p:sp>
    </p:spTree>
    <p:extLst>
      <p:ext uri="{BB962C8B-B14F-4D97-AF65-F5344CB8AC3E}">
        <p14:creationId xmlns:p14="http://schemas.microsoft.com/office/powerpoint/2010/main" val="88646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1761-37CB-0648-93D4-F48DEE601837}"/>
              </a:ext>
            </a:extLst>
          </p:cNvPr>
          <p:cNvSpPr>
            <a:spLocks noGrp="1"/>
          </p:cNvSpPr>
          <p:nvPr>
            <p:ph type="title"/>
          </p:nvPr>
        </p:nvSpPr>
        <p:spPr/>
        <p:txBody>
          <a:bodyPr/>
          <a:lstStyle/>
          <a:p>
            <a:r>
              <a:rPr lang="en-US" dirty="0"/>
              <a:t>Semantic field</a:t>
            </a:r>
          </a:p>
        </p:txBody>
      </p:sp>
      <p:sp>
        <p:nvSpPr>
          <p:cNvPr id="3" name="Content Placeholder 2">
            <a:extLst>
              <a:ext uri="{FF2B5EF4-FFF2-40B4-BE49-F238E27FC236}">
                <a16:creationId xmlns:a16="http://schemas.microsoft.com/office/drawing/2014/main" id="{E16A8DBB-1BA5-D549-BBCB-1D79118DDF40}"/>
              </a:ext>
            </a:extLst>
          </p:cNvPr>
          <p:cNvSpPr>
            <a:spLocks noGrp="1"/>
          </p:cNvSpPr>
          <p:nvPr>
            <p:ph idx="1"/>
          </p:nvPr>
        </p:nvSpPr>
        <p:spPr/>
        <p:txBody>
          <a:bodyPr/>
          <a:lstStyle/>
          <a:p>
            <a:r>
              <a:rPr lang="en-US" kern="1200" dirty="0"/>
              <a:t>One common kind of relatedness between words is if they belong to the same semantic field. </a:t>
            </a:r>
          </a:p>
          <a:p>
            <a:r>
              <a:rPr lang="en-US" kern="1200" dirty="0"/>
              <a:t>A semantic field </a:t>
            </a:r>
          </a:p>
          <a:p>
            <a:pPr lvl="1"/>
            <a:r>
              <a:rPr lang="en-US" kern="1200" dirty="0"/>
              <a:t>is a set of words which cover a particular semantic domain and bear structured relations with each other. </a:t>
            </a:r>
          </a:p>
          <a:p>
            <a:endParaRPr lang="en-US" dirty="0"/>
          </a:p>
        </p:txBody>
      </p:sp>
      <p:sp>
        <p:nvSpPr>
          <p:cNvPr id="4" name="Slide Number Placeholder 3">
            <a:extLst>
              <a:ext uri="{FF2B5EF4-FFF2-40B4-BE49-F238E27FC236}">
                <a16:creationId xmlns:a16="http://schemas.microsoft.com/office/drawing/2014/main" id="{71CA9B29-1BF1-9A41-92A2-62A3AC32F56A}"/>
              </a:ext>
            </a:extLst>
          </p:cNvPr>
          <p:cNvSpPr>
            <a:spLocks noGrp="1"/>
          </p:cNvSpPr>
          <p:nvPr>
            <p:ph type="sldNum" sz="quarter" idx="12"/>
          </p:nvPr>
        </p:nvSpPr>
        <p:spPr/>
        <p:txBody>
          <a:bodyPr/>
          <a:lstStyle/>
          <a:p>
            <a:pPr>
              <a:defRPr/>
            </a:pPr>
            <a:fld id="{1141314C-F54C-464D-9EDC-1B1B988577E6}" type="slidenum">
              <a:rPr lang="en-US" smtClean="0"/>
              <a:pPr>
                <a:defRPr/>
              </a:pPr>
              <a:t>14</a:t>
            </a:fld>
            <a:endParaRPr lang="en-US"/>
          </a:p>
        </p:txBody>
      </p:sp>
    </p:spTree>
    <p:extLst>
      <p:ext uri="{BB962C8B-B14F-4D97-AF65-F5344CB8AC3E}">
        <p14:creationId xmlns:p14="http://schemas.microsoft.com/office/powerpoint/2010/main" val="3668209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4A664-B3C8-754E-8DF2-5329AE9ECE28}"/>
              </a:ext>
            </a:extLst>
          </p:cNvPr>
          <p:cNvSpPr>
            <a:spLocks noGrp="1"/>
          </p:cNvSpPr>
          <p:nvPr>
            <p:ph type="title"/>
          </p:nvPr>
        </p:nvSpPr>
        <p:spPr/>
        <p:txBody>
          <a:bodyPr/>
          <a:lstStyle/>
          <a:p>
            <a:r>
              <a:rPr lang="en-US" dirty="0"/>
              <a:t>Semantic field</a:t>
            </a:r>
          </a:p>
        </p:txBody>
      </p:sp>
      <p:sp>
        <p:nvSpPr>
          <p:cNvPr id="3" name="Content Placeholder 2">
            <a:extLst>
              <a:ext uri="{FF2B5EF4-FFF2-40B4-BE49-F238E27FC236}">
                <a16:creationId xmlns:a16="http://schemas.microsoft.com/office/drawing/2014/main" id="{60C097AB-D11B-D448-8B93-AA74117A19F5}"/>
              </a:ext>
            </a:extLst>
          </p:cNvPr>
          <p:cNvSpPr>
            <a:spLocks noGrp="1"/>
          </p:cNvSpPr>
          <p:nvPr>
            <p:ph idx="1"/>
          </p:nvPr>
        </p:nvSpPr>
        <p:spPr>
          <a:xfrm>
            <a:off x="685800" y="1981200"/>
            <a:ext cx="8077200" cy="4114800"/>
          </a:xfrm>
        </p:spPr>
        <p:txBody>
          <a:bodyPr/>
          <a:lstStyle/>
          <a:p>
            <a:r>
              <a:rPr lang="en-US" dirty="0"/>
              <a:t>Words that </a:t>
            </a:r>
          </a:p>
          <a:p>
            <a:pPr lvl="1"/>
            <a:r>
              <a:rPr lang="en-US" sz="3200" dirty="0"/>
              <a:t>cover a particular semantic domain </a:t>
            </a:r>
          </a:p>
          <a:p>
            <a:pPr lvl="1"/>
            <a:r>
              <a:rPr lang="en-US" sz="3200" dirty="0"/>
              <a:t>bear structured relations with each other. </a:t>
            </a:r>
          </a:p>
          <a:p>
            <a:r>
              <a:rPr lang="en-US" sz="3600" dirty="0"/>
              <a:t>Examples: </a:t>
            </a:r>
          </a:p>
          <a:p>
            <a:pPr marL="692658" lvl="2" indent="0">
              <a:buNone/>
            </a:pPr>
            <a:r>
              <a:rPr lang="en-US" b="1" dirty="0"/>
              <a:t>Hospitals: </a:t>
            </a:r>
            <a:r>
              <a:rPr lang="en-US" i="1" dirty="0"/>
              <a:t>surgeon</a:t>
            </a:r>
            <a:r>
              <a:rPr lang="en-US" dirty="0"/>
              <a:t>, </a:t>
            </a:r>
            <a:r>
              <a:rPr lang="en-US" i="1" dirty="0"/>
              <a:t>scalpel</a:t>
            </a:r>
            <a:r>
              <a:rPr lang="en-US" dirty="0"/>
              <a:t>, </a:t>
            </a:r>
            <a:r>
              <a:rPr lang="en-US" i="1" dirty="0"/>
              <a:t>nurse</a:t>
            </a:r>
            <a:r>
              <a:rPr lang="en-US" dirty="0"/>
              <a:t>, </a:t>
            </a:r>
            <a:r>
              <a:rPr lang="en-US" i="1" dirty="0" err="1"/>
              <a:t>anaesthetic</a:t>
            </a:r>
            <a:r>
              <a:rPr lang="en-US" dirty="0"/>
              <a:t>, </a:t>
            </a:r>
            <a:r>
              <a:rPr lang="en-US" i="1" dirty="0"/>
              <a:t>hospital</a:t>
            </a:r>
            <a:endParaRPr lang="en-US" dirty="0"/>
          </a:p>
          <a:p>
            <a:pPr marL="692658" lvl="2" indent="0">
              <a:buNone/>
            </a:pPr>
            <a:r>
              <a:rPr lang="en-US" b="1" dirty="0"/>
              <a:t>restaurants: </a:t>
            </a:r>
            <a:r>
              <a:rPr lang="en-US" i="1" dirty="0"/>
              <a:t>waiter</a:t>
            </a:r>
            <a:r>
              <a:rPr lang="en-US" dirty="0"/>
              <a:t>, </a:t>
            </a:r>
            <a:r>
              <a:rPr lang="en-US" i="1" dirty="0"/>
              <a:t>menu</a:t>
            </a:r>
            <a:r>
              <a:rPr lang="en-US" dirty="0"/>
              <a:t>, </a:t>
            </a:r>
            <a:r>
              <a:rPr lang="en-US" i="1" dirty="0"/>
              <a:t>plate</a:t>
            </a:r>
            <a:r>
              <a:rPr lang="en-US" dirty="0"/>
              <a:t>, </a:t>
            </a:r>
            <a:r>
              <a:rPr lang="en-US" i="1" dirty="0"/>
              <a:t>food</a:t>
            </a:r>
            <a:r>
              <a:rPr lang="en-US" dirty="0"/>
              <a:t>, </a:t>
            </a:r>
            <a:r>
              <a:rPr lang="en-US" i="1" dirty="0"/>
              <a:t>menu,</a:t>
            </a:r>
            <a:r>
              <a:rPr lang="en-US" dirty="0"/>
              <a:t> </a:t>
            </a:r>
            <a:r>
              <a:rPr lang="en-US" i="1" dirty="0"/>
              <a:t>chef</a:t>
            </a:r>
            <a:r>
              <a:rPr lang="en-US" dirty="0"/>
              <a:t> </a:t>
            </a:r>
          </a:p>
          <a:p>
            <a:pPr marL="692658" lvl="2" indent="0">
              <a:buNone/>
            </a:pPr>
            <a:r>
              <a:rPr lang="en-US" b="1" dirty="0"/>
              <a:t>Houses: </a:t>
            </a:r>
            <a:r>
              <a:rPr lang="en-US" i="1" dirty="0"/>
              <a:t>door</a:t>
            </a:r>
            <a:r>
              <a:rPr lang="en-US" dirty="0"/>
              <a:t>, </a:t>
            </a:r>
            <a:r>
              <a:rPr lang="en-US" i="1" dirty="0"/>
              <a:t>roof</a:t>
            </a:r>
            <a:r>
              <a:rPr lang="en-US" dirty="0"/>
              <a:t>, </a:t>
            </a:r>
            <a:r>
              <a:rPr lang="en-US" i="1" dirty="0"/>
              <a:t>kitchen</a:t>
            </a:r>
            <a:r>
              <a:rPr lang="en-US" dirty="0"/>
              <a:t>, </a:t>
            </a:r>
            <a:r>
              <a:rPr lang="en-US" i="1" dirty="0"/>
              <a:t>family</a:t>
            </a:r>
            <a:r>
              <a:rPr lang="en-US" dirty="0"/>
              <a:t>, </a:t>
            </a:r>
            <a:r>
              <a:rPr lang="en-US" i="1" dirty="0"/>
              <a:t>bed</a:t>
            </a:r>
            <a:endParaRPr lang="en-US" dirty="0"/>
          </a:p>
          <a:p>
            <a:endParaRPr lang="en-US" sz="3600" dirty="0"/>
          </a:p>
        </p:txBody>
      </p:sp>
      <p:sp>
        <p:nvSpPr>
          <p:cNvPr id="4" name="Slide Number Placeholder 3">
            <a:extLst>
              <a:ext uri="{FF2B5EF4-FFF2-40B4-BE49-F238E27FC236}">
                <a16:creationId xmlns:a16="http://schemas.microsoft.com/office/drawing/2014/main" id="{845BDDFB-2D1C-DF4F-9CA2-FDC1B5738BEC}"/>
              </a:ext>
            </a:extLst>
          </p:cNvPr>
          <p:cNvSpPr>
            <a:spLocks noGrp="1"/>
          </p:cNvSpPr>
          <p:nvPr>
            <p:ph type="sldNum" sz="quarter" idx="12"/>
          </p:nvPr>
        </p:nvSpPr>
        <p:spPr/>
        <p:txBody>
          <a:bodyPr/>
          <a:lstStyle/>
          <a:p>
            <a:pPr>
              <a:defRPr/>
            </a:pPr>
            <a:fld id="{1141314C-F54C-464D-9EDC-1B1B988577E6}" type="slidenum">
              <a:rPr lang="en-US" smtClean="0"/>
              <a:pPr>
                <a:defRPr/>
              </a:pPr>
              <a:t>15</a:t>
            </a:fld>
            <a:endParaRPr lang="en-US"/>
          </a:p>
        </p:txBody>
      </p:sp>
    </p:spTree>
    <p:extLst>
      <p:ext uri="{BB962C8B-B14F-4D97-AF65-F5344CB8AC3E}">
        <p14:creationId xmlns:p14="http://schemas.microsoft.com/office/powerpoint/2010/main" val="1106677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13B5-48AD-7E42-B0FD-82BEAAE88F54}"/>
              </a:ext>
            </a:extLst>
          </p:cNvPr>
          <p:cNvSpPr>
            <a:spLocks noGrp="1"/>
          </p:cNvSpPr>
          <p:nvPr>
            <p:ph type="title"/>
          </p:nvPr>
        </p:nvSpPr>
        <p:spPr/>
        <p:txBody>
          <a:bodyPr/>
          <a:lstStyle/>
          <a:p>
            <a:r>
              <a:rPr lang="en-US" dirty="0"/>
              <a:t>Connotation (sentiment)</a:t>
            </a:r>
          </a:p>
        </p:txBody>
      </p:sp>
      <p:sp>
        <p:nvSpPr>
          <p:cNvPr id="3" name="Content Placeholder 2">
            <a:extLst>
              <a:ext uri="{FF2B5EF4-FFF2-40B4-BE49-F238E27FC236}">
                <a16:creationId xmlns:a16="http://schemas.microsoft.com/office/drawing/2014/main" id="{1BA127D1-0D6A-F74B-B476-037F2D23BB4A}"/>
              </a:ext>
            </a:extLst>
          </p:cNvPr>
          <p:cNvSpPr>
            <a:spLocks noGrp="1"/>
          </p:cNvSpPr>
          <p:nvPr>
            <p:ph idx="1"/>
          </p:nvPr>
        </p:nvSpPr>
        <p:spPr/>
        <p:txBody>
          <a:bodyPr/>
          <a:lstStyle/>
          <a:p>
            <a:r>
              <a:rPr lang="en-US" kern="1200" dirty="0"/>
              <a:t>The aspects of a word’s meaning that are related to a writer or reader’s emotions, sentiment, opinions, or evaluations</a:t>
            </a:r>
          </a:p>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dirty="0"/>
              <a:t>Positive connotations (</a:t>
            </a:r>
            <a:r>
              <a:rPr lang="en-US" i="1" dirty="0"/>
              <a:t>happy</a:t>
            </a:r>
            <a:r>
              <a:rPr lang="en-US" dirty="0"/>
              <a:t>) </a:t>
            </a:r>
          </a:p>
          <a:p>
            <a:pPr marL="986353" lvl="1" indent="-457200">
              <a:buFont typeface="Arial" panose="020B0604020202020204" pitchFamily="34" charset="0"/>
              <a:buChar char="•"/>
            </a:pPr>
            <a:r>
              <a:rPr lang="en-US" dirty="0"/>
              <a:t>Negative connotations (</a:t>
            </a:r>
            <a:r>
              <a:rPr lang="en-US" i="1" dirty="0"/>
              <a:t>sad</a:t>
            </a:r>
            <a:r>
              <a:rPr lang="en-US" dirty="0"/>
              <a:t>)</a:t>
            </a:r>
          </a:p>
          <a:p>
            <a:endParaRPr lang="en-US" dirty="0"/>
          </a:p>
        </p:txBody>
      </p:sp>
      <p:sp>
        <p:nvSpPr>
          <p:cNvPr id="4" name="Slide Number Placeholder 3">
            <a:extLst>
              <a:ext uri="{FF2B5EF4-FFF2-40B4-BE49-F238E27FC236}">
                <a16:creationId xmlns:a16="http://schemas.microsoft.com/office/drawing/2014/main" id="{F5E421FC-3B8B-624B-B7BC-CD4052C90678}"/>
              </a:ext>
            </a:extLst>
          </p:cNvPr>
          <p:cNvSpPr>
            <a:spLocks noGrp="1"/>
          </p:cNvSpPr>
          <p:nvPr>
            <p:ph type="sldNum" sz="quarter" idx="12"/>
          </p:nvPr>
        </p:nvSpPr>
        <p:spPr/>
        <p:txBody>
          <a:bodyPr/>
          <a:lstStyle/>
          <a:p>
            <a:pPr>
              <a:defRPr/>
            </a:pPr>
            <a:fld id="{1141314C-F54C-464D-9EDC-1B1B988577E6}" type="slidenum">
              <a:rPr lang="en-US" smtClean="0"/>
              <a:pPr>
                <a:defRPr/>
              </a:pPr>
              <a:t>16</a:t>
            </a:fld>
            <a:endParaRPr lang="en-US"/>
          </a:p>
        </p:txBody>
      </p:sp>
    </p:spTree>
    <p:extLst>
      <p:ext uri="{BB962C8B-B14F-4D97-AF65-F5344CB8AC3E}">
        <p14:creationId xmlns:p14="http://schemas.microsoft.com/office/powerpoint/2010/main" val="2856346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F74D-89E3-F844-B07D-04AAC6AF1739}"/>
              </a:ext>
            </a:extLst>
          </p:cNvPr>
          <p:cNvSpPr>
            <a:spLocks noGrp="1"/>
          </p:cNvSpPr>
          <p:nvPr>
            <p:ph type="title"/>
          </p:nvPr>
        </p:nvSpPr>
        <p:spPr/>
        <p:txBody>
          <a:bodyPr/>
          <a:lstStyle/>
          <a:p>
            <a:r>
              <a:rPr lang="en-US" dirty="0"/>
              <a:t>Connotation (sentiment)</a:t>
            </a:r>
          </a:p>
        </p:txBody>
      </p:sp>
      <p:sp>
        <p:nvSpPr>
          <p:cNvPr id="3" name="Content Placeholder 2">
            <a:extLst>
              <a:ext uri="{FF2B5EF4-FFF2-40B4-BE49-F238E27FC236}">
                <a16:creationId xmlns:a16="http://schemas.microsoft.com/office/drawing/2014/main" id="{0041664C-17E1-4A40-907D-1B77FBDE68E2}"/>
              </a:ext>
            </a:extLst>
          </p:cNvPr>
          <p:cNvSpPr>
            <a:spLocks noGrp="1"/>
          </p:cNvSpPr>
          <p:nvPr>
            <p:ph idx="1"/>
          </p:nvPr>
        </p:nvSpPr>
        <p:spPr/>
        <p:txBody>
          <a:bodyPr/>
          <a:lstStyle/>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dirty="0"/>
              <a:t>Positive connotation: </a:t>
            </a:r>
            <a:r>
              <a:rPr lang="en-US" i="1" dirty="0"/>
              <a:t>copy, replica, reproduction </a:t>
            </a:r>
          </a:p>
          <a:p>
            <a:pPr marL="986353" lvl="1" indent="-457200">
              <a:buFont typeface="Arial" panose="020B0604020202020204" pitchFamily="34" charset="0"/>
              <a:buChar char="•"/>
            </a:pPr>
            <a:r>
              <a:rPr lang="en-US" dirty="0"/>
              <a:t>Negative connotation: </a:t>
            </a:r>
            <a:r>
              <a:rPr lang="en-US" i="1" dirty="0"/>
              <a:t>fake, knockoff, forgery</a:t>
            </a:r>
            <a:endParaRPr lang="en-US"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dirty="0"/>
              <a:t>Positive evaluation (</a:t>
            </a:r>
            <a:r>
              <a:rPr lang="en-US" i="1" dirty="0"/>
              <a:t>great</a:t>
            </a:r>
            <a:r>
              <a:rPr lang="en-US" dirty="0"/>
              <a:t>, </a:t>
            </a:r>
            <a:r>
              <a:rPr lang="en-US" i="1" dirty="0"/>
              <a:t>love</a:t>
            </a:r>
            <a:r>
              <a:rPr lang="en-US" dirty="0"/>
              <a:t>) </a:t>
            </a:r>
          </a:p>
          <a:p>
            <a:pPr marL="986353" lvl="1" indent="-457200">
              <a:buFont typeface="Arial" panose="020B0604020202020204" pitchFamily="34" charset="0"/>
              <a:buChar char="•"/>
            </a:pPr>
            <a:r>
              <a:rPr lang="en-US" dirty="0"/>
              <a:t>Negative evaluation (</a:t>
            </a:r>
            <a:r>
              <a:rPr lang="en-US" i="1" dirty="0"/>
              <a:t>terrible</a:t>
            </a:r>
            <a:r>
              <a:rPr lang="en-US" dirty="0"/>
              <a:t>, </a:t>
            </a:r>
            <a:r>
              <a:rPr lang="en-US" i="1" dirty="0"/>
              <a:t>hate</a:t>
            </a:r>
            <a:r>
              <a:rPr lang="en-US" dirty="0"/>
              <a:t>)</a:t>
            </a:r>
          </a:p>
          <a:p>
            <a:endParaRPr lang="en-US" dirty="0"/>
          </a:p>
        </p:txBody>
      </p:sp>
      <p:sp>
        <p:nvSpPr>
          <p:cNvPr id="4" name="Slide Number Placeholder 3">
            <a:extLst>
              <a:ext uri="{FF2B5EF4-FFF2-40B4-BE49-F238E27FC236}">
                <a16:creationId xmlns:a16="http://schemas.microsoft.com/office/drawing/2014/main" id="{FD7008DE-B466-1D42-8786-A779B086BDB1}"/>
              </a:ext>
            </a:extLst>
          </p:cNvPr>
          <p:cNvSpPr>
            <a:spLocks noGrp="1"/>
          </p:cNvSpPr>
          <p:nvPr>
            <p:ph type="sldNum" sz="quarter" idx="12"/>
          </p:nvPr>
        </p:nvSpPr>
        <p:spPr/>
        <p:txBody>
          <a:bodyPr/>
          <a:lstStyle/>
          <a:p>
            <a:pPr>
              <a:defRPr/>
            </a:pPr>
            <a:fld id="{1141314C-F54C-464D-9EDC-1B1B988577E6}" type="slidenum">
              <a:rPr lang="en-US" smtClean="0"/>
              <a:pPr>
                <a:defRPr/>
              </a:pPr>
              <a:t>17</a:t>
            </a:fld>
            <a:endParaRPr lang="en-US"/>
          </a:p>
        </p:txBody>
      </p:sp>
    </p:spTree>
    <p:extLst>
      <p:ext uri="{BB962C8B-B14F-4D97-AF65-F5344CB8AC3E}">
        <p14:creationId xmlns:p14="http://schemas.microsoft.com/office/powerpoint/2010/main" val="143973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CD9C-9990-BB47-B710-36514DB34149}"/>
              </a:ext>
            </a:extLst>
          </p:cNvPr>
          <p:cNvSpPr>
            <a:spLocks noGrp="1"/>
          </p:cNvSpPr>
          <p:nvPr>
            <p:ph type="title"/>
          </p:nvPr>
        </p:nvSpPr>
        <p:spPr/>
        <p:txBody>
          <a:bodyPr/>
          <a:lstStyle/>
          <a:p>
            <a:r>
              <a:rPr lang="en-US" dirty="0"/>
              <a:t>Words and vectors</a:t>
            </a:r>
          </a:p>
        </p:txBody>
      </p:sp>
      <p:sp>
        <p:nvSpPr>
          <p:cNvPr id="3" name="Text Placeholder 2">
            <a:extLst>
              <a:ext uri="{FF2B5EF4-FFF2-40B4-BE49-F238E27FC236}">
                <a16:creationId xmlns:a16="http://schemas.microsoft.com/office/drawing/2014/main" id="{EE93D960-2A36-A84D-814E-A4444DE46B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B7252E-4EC9-454E-84C5-2A21EEE0638F}"/>
              </a:ext>
            </a:extLst>
          </p:cNvPr>
          <p:cNvSpPr>
            <a:spLocks noGrp="1"/>
          </p:cNvSpPr>
          <p:nvPr>
            <p:ph type="sldNum" sz="quarter" idx="12"/>
          </p:nvPr>
        </p:nvSpPr>
        <p:spPr/>
        <p:txBody>
          <a:bodyPr/>
          <a:lstStyle/>
          <a:p>
            <a:pPr>
              <a:defRPr/>
            </a:pPr>
            <a:fld id="{26ADDFCB-DC42-4915-9BC9-E55121D52BB0}" type="slidenum">
              <a:rPr lang="en-US" smtClean="0"/>
              <a:pPr>
                <a:defRPr/>
              </a:pPr>
              <a:t>18</a:t>
            </a:fld>
            <a:endParaRPr lang="en-US"/>
          </a:p>
        </p:txBody>
      </p:sp>
    </p:spTree>
    <p:extLst>
      <p:ext uri="{BB962C8B-B14F-4D97-AF65-F5344CB8AC3E}">
        <p14:creationId xmlns:p14="http://schemas.microsoft.com/office/powerpoint/2010/main" val="1634899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9B71-7DD3-5D41-9B96-644EEFDE9F8D}"/>
              </a:ext>
            </a:extLst>
          </p:cNvPr>
          <p:cNvSpPr>
            <a:spLocks noGrp="1"/>
          </p:cNvSpPr>
          <p:nvPr>
            <p:ph type="title"/>
          </p:nvPr>
        </p:nvSpPr>
        <p:spPr/>
        <p:txBody>
          <a:bodyPr/>
          <a:lstStyle/>
          <a:p>
            <a:r>
              <a:rPr lang="en-US" dirty="0"/>
              <a:t>A term-document matrix</a:t>
            </a:r>
          </a:p>
        </p:txBody>
      </p:sp>
      <p:sp>
        <p:nvSpPr>
          <p:cNvPr id="3" name="Content Placeholder 2">
            <a:extLst>
              <a:ext uri="{FF2B5EF4-FFF2-40B4-BE49-F238E27FC236}">
                <a16:creationId xmlns:a16="http://schemas.microsoft.com/office/drawing/2014/main" id="{1ED01A33-4FF0-5D4D-B375-771F45803838}"/>
              </a:ext>
            </a:extLst>
          </p:cNvPr>
          <p:cNvSpPr>
            <a:spLocks noGrp="1"/>
          </p:cNvSpPr>
          <p:nvPr>
            <p:ph idx="1"/>
          </p:nvPr>
        </p:nvSpPr>
        <p:spPr/>
        <p:txBody>
          <a:bodyPr/>
          <a:lstStyle/>
          <a:p>
            <a:r>
              <a:rPr lang="en-US" dirty="0"/>
              <a:t>In a term-document matrix, </a:t>
            </a:r>
          </a:p>
          <a:p>
            <a:pPr lvl="1"/>
            <a:r>
              <a:rPr lang="en-US" dirty="0"/>
              <a:t>each row represents a word in the vocabulary</a:t>
            </a:r>
          </a:p>
          <a:p>
            <a:pPr lvl="1"/>
            <a:r>
              <a:rPr lang="en-US" dirty="0"/>
              <a:t>each column represents a document from some collection of documents. </a:t>
            </a:r>
          </a:p>
          <a:p>
            <a:endParaRPr lang="en-US" dirty="0"/>
          </a:p>
        </p:txBody>
      </p:sp>
      <p:sp>
        <p:nvSpPr>
          <p:cNvPr id="4" name="Slide Number Placeholder 3">
            <a:extLst>
              <a:ext uri="{FF2B5EF4-FFF2-40B4-BE49-F238E27FC236}">
                <a16:creationId xmlns:a16="http://schemas.microsoft.com/office/drawing/2014/main" id="{4FE857C8-D9C2-AB46-894C-00F1CFBD903D}"/>
              </a:ext>
            </a:extLst>
          </p:cNvPr>
          <p:cNvSpPr>
            <a:spLocks noGrp="1"/>
          </p:cNvSpPr>
          <p:nvPr>
            <p:ph type="sldNum" sz="quarter" idx="12"/>
          </p:nvPr>
        </p:nvSpPr>
        <p:spPr/>
        <p:txBody>
          <a:bodyPr/>
          <a:lstStyle/>
          <a:p>
            <a:pPr>
              <a:defRPr/>
            </a:pPr>
            <a:fld id="{1141314C-F54C-464D-9EDC-1B1B988577E6}" type="slidenum">
              <a:rPr lang="en-US" smtClean="0"/>
              <a:pPr>
                <a:defRPr/>
              </a:pPr>
              <a:t>19</a:t>
            </a:fld>
            <a:endParaRPr lang="en-US"/>
          </a:p>
        </p:txBody>
      </p:sp>
      <p:pic>
        <p:nvPicPr>
          <p:cNvPr id="8" name="Picture 7" descr="Table&#10;&#10;Description automatically generated">
            <a:extLst>
              <a:ext uri="{FF2B5EF4-FFF2-40B4-BE49-F238E27FC236}">
                <a16:creationId xmlns:a16="http://schemas.microsoft.com/office/drawing/2014/main" id="{75F4953B-4215-1540-AD02-C249913D9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15040"/>
            <a:ext cx="9144000" cy="2251601"/>
          </a:xfrm>
          <a:prstGeom prst="rect">
            <a:avLst/>
          </a:prstGeom>
        </p:spPr>
      </p:pic>
    </p:spTree>
    <p:extLst>
      <p:ext uri="{BB962C8B-B14F-4D97-AF65-F5344CB8AC3E}">
        <p14:creationId xmlns:p14="http://schemas.microsoft.com/office/powerpoint/2010/main" val="2127504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31D7-2415-BFB8-76FD-07AD98476C0B}"/>
              </a:ext>
            </a:extLst>
          </p:cNvPr>
          <p:cNvSpPr>
            <a:spLocks noGrp="1"/>
          </p:cNvSpPr>
          <p:nvPr>
            <p:ph type="title"/>
          </p:nvPr>
        </p:nvSpPr>
        <p:spPr/>
        <p:txBody>
          <a:bodyPr/>
          <a:lstStyle/>
          <a:p>
            <a:r>
              <a:rPr lang="en-US" dirty="0"/>
              <a:t>Topics </a:t>
            </a:r>
          </a:p>
        </p:txBody>
      </p:sp>
      <p:sp>
        <p:nvSpPr>
          <p:cNvPr id="3" name="Content Placeholder 2">
            <a:extLst>
              <a:ext uri="{FF2B5EF4-FFF2-40B4-BE49-F238E27FC236}">
                <a16:creationId xmlns:a16="http://schemas.microsoft.com/office/drawing/2014/main" id="{280FD7F8-A12C-722A-586D-78CD10D70424}"/>
              </a:ext>
            </a:extLst>
          </p:cNvPr>
          <p:cNvSpPr>
            <a:spLocks noGrp="1"/>
          </p:cNvSpPr>
          <p:nvPr>
            <p:ph idx="1"/>
          </p:nvPr>
        </p:nvSpPr>
        <p:spPr/>
        <p:txBody>
          <a:bodyPr/>
          <a:lstStyle/>
          <a:p>
            <a:r>
              <a:rPr lang="en-US" dirty="0"/>
              <a:t>Cosine similarity</a:t>
            </a:r>
          </a:p>
          <a:p>
            <a:r>
              <a:rPr lang="en-US" dirty="0"/>
              <a:t>Td*</a:t>
            </a:r>
            <a:r>
              <a:rPr lang="en-US" dirty="0" err="1"/>
              <a:t>idf</a:t>
            </a:r>
            <a:endParaRPr lang="en-US" dirty="0"/>
          </a:p>
          <a:p>
            <a:r>
              <a:rPr lang="en-US" dirty="0"/>
              <a:t>Embeddings</a:t>
            </a:r>
          </a:p>
          <a:p>
            <a:endParaRPr lang="en-US" dirty="0"/>
          </a:p>
        </p:txBody>
      </p:sp>
      <p:sp>
        <p:nvSpPr>
          <p:cNvPr id="4" name="Slide Number Placeholder 3">
            <a:extLst>
              <a:ext uri="{FF2B5EF4-FFF2-40B4-BE49-F238E27FC236}">
                <a16:creationId xmlns:a16="http://schemas.microsoft.com/office/drawing/2014/main" id="{7E1883E0-E118-7688-4261-410D0F4CDAE4}"/>
              </a:ext>
            </a:extLst>
          </p:cNvPr>
          <p:cNvSpPr>
            <a:spLocks noGrp="1"/>
          </p:cNvSpPr>
          <p:nvPr>
            <p:ph type="sldNum" sz="quarter" idx="12"/>
          </p:nvPr>
        </p:nvSpPr>
        <p:spPr/>
        <p:txBody>
          <a:bodyPr/>
          <a:lstStyle/>
          <a:p>
            <a:pPr>
              <a:defRPr/>
            </a:pPr>
            <a:fld id="{1141314C-F54C-464D-9EDC-1B1B988577E6}" type="slidenum">
              <a:rPr lang="en-US" smtClean="0"/>
              <a:pPr>
                <a:defRPr/>
              </a:pPr>
              <a:t>2</a:t>
            </a:fld>
            <a:endParaRPr lang="en-US"/>
          </a:p>
        </p:txBody>
      </p:sp>
    </p:spTree>
    <p:extLst>
      <p:ext uri="{BB962C8B-B14F-4D97-AF65-F5344CB8AC3E}">
        <p14:creationId xmlns:p14="http://schemas.microsoft.com/office/powerpoint/2010/main" val="289434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77EA-7D7F-CB43-8426-1BDAC9DDC0B8}"/>
              </a:ext>
            </a:extLst>
          </p:cNvPr>
          <p:cNvSpPr>
            <a:spLocks noGrp="1"/>
          </p:cNvSpPr>
          <p:nvPr>
            <p:ph type="title"/>
          </p:nvPr>
        </p:nvSpPr>
        <p:spPr/>
        <p:txBody>
          <a:bodyPr/>
          <a:lstStyle/>
          <a:p>
            <a:r>
              <a:rPr lang="en-US" dirty="0"/>
              <a:t>Document representation</a:t>
            </a:r>
          </a:p>
        </p:txBody>
      </p:sp>
      <p:sp>
        <p:nvSpPr>
          <p:cNvPr id="3" name="Content Placeholder 2">
            <a:extLst>
              <a:ext uri="{FF2B5EF4-FFF2-40B4-BE49-F238E27FC236}">
                <a16:creationId xmlns:a16="http://schemas.microsoft.com/office/drawing/2014/main" id="{EAE29CA5-1F54-3B4A-8E9D-C0EDCF41575D}"/>
              </a:ext>
            </a:extLst>
          </p:cNvPr>
          <p:cNvSpPr>
            <a:spLocks noGrp="1"/>
          </p:cNvSpPr>
          <p:nvPr>
            <p:ph idx="1"/>
          </p:nvPr>
        </p:nvSpPr>
        <p:spPr/>
        <p:txBody>
          <a:bodyPr/>
          <a:lstStyle/>
          <a:p>
            <a:r>
              <a:rPr lang="en-US" sz="2800" dirty="0"/>
              <a:t>A document is represented as a count vector</a:t>
            </a:r>
          </a:p>
          <a:p>
            <a:endParaRPr lang="en-US" sz="2800" dirty="0"/>
          </a:p>
          <a:p>
            <a:endParaRPr lang="en-US" sz="2800" dirty="0"/>
          </a:p>
          <a:p>
            <a:endParaRPr lang="en-US" sz="2800" dirty="0"/>
          </a:p>
          <a:p>
            <a:pPr marL="0" indent="0">
              <a:buNone/>
            </a:pPr>
            <a:endParaRPr lang="en-US" sz="2800" dirty="0"/>
          </a:p>
          <a:p>
            <a:endParaRPr lang="en-US" sz="2800" dirty="0"/>
          </a:p>
          <a:p>
            <a:r>
              <a:rPr lang="en-US" sz="2800" dirty="0"/>
              <a:t>A document is considered as a point in |V| -dimensional space</a:t>
            </a:r>
          </a:p>
        </p:txBody>
      </p:sp>
      <p:sp>
        <p:nvSpPr>
          <p:cNvPr id="4" name="Slide Number Placeholder 3">
            <a:extLst>
              <a:ext uri="{FF2B5EF4-FFF2-40B4-BE49-F238E27FC236}">
                <a16:creationId xmlns:a16="http://schemas.microsoft.com/office/drawing/2014/main" id="{995E1596-D90A-064C-A33C-45E813977A16}"/>
              </a:ext>
            </a:extLst>
          </p:cNvPr>
          <p:cNvSpPr>
            <a:spLocks noGrp="1"/>
          </p:cNvSpPr>
          <p:nvPr>
            <p:ph type="sldNum" sz="quarter" idx="12"/>
          </p:nvPr>
        </p:nvSpPr>
        <p:spPr/>
        <p:txBody>
          <a:bodyPr/>
          <a:lstStyle/>
          <a:p>
            <a:pPr>
              <a:defRPr/>
            </a:pPr>
            <a:fld id="{1141314C-F54C-464D-9EDC-1B1B988577E6}" type="slidenum">
              <a:rPr lang="en-US" smtClean="0"/>
              <a:pPr>
                <a:defRPr/>
              </a:pPr>
              <a:t>20</a:t>
            </a:fld>
            <a:endParaRPr lang="en-US"/>
          </a:p>
        </p:txBody>
      </p:sp>
      <p:pic>
        <p:nvPicPr>
          <p:cNvPr id="6" name="Picture 5" descr="Graphical user interface, text&#10;&#10;Description automatically generated">
            <a:extLst>
              <a:ext uri="{FF2B5EF4-FFF2-40B4-BE49-F238E27FC236}">
                <a16:creationId xmlns:a16="http://schemas.microsoft.com/office/drawing/2014/main" id="{C1A89914-4007-EB41-B932-14BE3633E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 y="2514600"/>
            <a:ext cx="9080500" cy="2438400"/>
          </a:xfrm>
          <a:prstGeom prst="rect">
            <a:avLst/>
          </a:prstGeom>
        </p:spPr>
      </p:pic>
    </p:spTree>
    <p:extLst>
      <p:ext uri="{BB962C8B-B14F-4D97-AF65-F5344CB8AC3E}">
        <p14:creationId xmlns:p14="http://schemas.microsoft.com/office/powerpoint/2010/main" val="124719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4843-D5D4-2D47-A236-E031D1C8E6DD}"/>
              </a:ext>
            </a:extLst>
          </p:cNvPr>
          <p:cNvSpPr>
            <a:spLocks noGrp="1"/>
          </p:cNvSpPr>
          <p:nvPr>
            <p:ph type="title"/>
          </p:nvPr>
        </p:nvSpPr>
        <p:spPr/>
        <p:txBody>
          <a:bodyPr/>
          <a:lstStyle/>
          <a:p>
            <a:r>
              <a:rPr lang="en-US" dirty="0"/>
              <a:t>Document similarity</a:t>
            </a:r>
          </a:p>
        </p:txBody>
      </p:sp>
      <p:pic>
        <p:nvPicPr>
          <p:cNvPr id="6" name="Content Placeholder 5" descr="Text&#10;&#10;Description automatically generated">
            <a:extLst>
              <a:ext uri="{FF2B5EF4-FFF2-40B4-BE49-F238E27FC236}">
                <a16:creationId xmlns:a16="http://schemas.microsoft.com/office/drawing/2014/main" id="{143A404E-51A3-6D43-AB00-0B7C4C04EA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035512"/>
            <a:ext cx="7772400" cy="4006176"/>
          </a:xfrm>
        </p:spPr>
      </p:pic>
      <p:sp>
        <p:nvSpPr>
          <p:cNvPr id="4" name="Slide Number Placeholder 3">
            <a:extLst>
              <a:ext uri="{FF2B5EF4-FFF2-40B4-BE49-F238E27FC236}">
                <a16:creationId xmlns:a16="http://schemas.microsoft.com/office/drawing/2014/main" id="{340FE446-D292-4D46-8688-B8CC863F52EA}"/>
              </a:ext>
            </a:extLst>
          </p:cNvPr>
          <p:cNvSpPr>
            <a:spLocks noGrp="1"/>
          </p:cNvSpPr>
          <p:nvPr>
            <p:ph type="sldNum" sz="quarter" idx="12"/>
          </p:nvPr>
        </p:nvSpPr>
        <p:spPr/>
        <p:txBody>
          <a:bodyPr/>
          <a:lstStyle/>
          <a:p>
            <a:pPr>
              <a:defRPr/>
            </a:pPr>
            <a:fld id="{1141314C-F54C-464D-9EDC-1B1B988577E6}" type="slidenum">
              <a:rPr lang="en-US" smtClean="0"/>
              <a:pPr>
                <a:defRPr/>
              </a:pPr>
              <a:t>21</a:t>
            </a:fld>
            <a:endParaRPr lang="en-US"/>
          </a:p>
        </p:txBody>
      </p:sp>
      <p:pic>
        <p:nvPicPr>
          <p:cNvPr id="5" name="Picture 4" descr="Graphical user interface, text&#10;&#10;Description automatically generated">
            <a:extLst>
              <a:ext uri="{FF2B5EF4-FFF2-40B4-BE49-F238E27FC236}">
                <a16:creationId xmlns:a16="http://schemas.microsoft.com/office/drawing/2014/main" id="{C6C029B4-7B2A-F347-93DA-197A36E9B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28600"/>
            <a:ext cx="9080500" cy="2438400"/>
          </a:xfrm>
          <a:prstGeom prst="rect">
            <a:avLst/>
          </a:prstGeom>
        </p:spPr>
      </p:pic>
    </p:spTree>
    <p:extLst>
      <p:ext uri="{BB962C8B-B14F-4D97-AF65-F5344CB8AC3E}">
        <p14:creationId xmlns:p14="http://schemas.microsoft.com/office/powerpoint/2010/main" val="2756297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23BA-F28E-AF40-B1A1-68EB2B4532BC}"/>
              </a:ext>
            </a:extLst>
          </p:cNvPr>
          <p:cNvSpPr>
            <a:spLocks noGrp="1"/>
          </p:cNvSpPr>
          <p:nvPr>
            <p:ph type="title"/>
          </p:nvPr>
        </p:nvSpPr>
        <p:spPr/>
        <p:txBody>
          <a:bodyPr/>
          <a:lstStyle/>
          <a:p>
            <a:r>
              <a:rPr lang="en-US" dirty="0">
                <a:solidFill>
                  <a:schemeClr val="tx1"/>
                </a:solidFill>
              </a:rPr>
              <a:t>Words as vectors: document dimensions </a:t>
            </a:r>
          </a:p>
        </p:txBody>
      </p:sp>
      <p:sp>
        <p:nvSpPr>
          <p:cNvPr id="3" name="Content Placeholder 2">
            <a:extLst>
              <a:ext uri="{FF2B5EF4-FFF2-40B4-BE49-F238E27FC236}">
                <a16:creationId xmlns:a16="http://schemas.microsoft.com/office/drawing/2014/main" id="{43F22DF8-75C1-3341-B76D-7F13DFD39FB8}"/>
              </a:ext>
            </a:extLst>
          </p:cNvPr>
          <p:cNvSpPr>
            <a:spLocks noGrp="1"/>
          </p:cNvSpPr>
          <p:nvPr>
            <p:ph idx="1"/>
          </p:nvPr>
        </p:nvSpPr>
        <p:spPr/>
        <p:txBody>
          <a:bodyPr/>
          <a:lstStyle/>
          <a:p>
            <a:r>
              <a:rPr lang="en-US" dirty="0"/>
              <a:t>A documents can be represented as vectors in a vector space. </a:t>
            </a:r>
          </a:p>
          <a:p>
            <a:r>
              <a:rPr lang="en-US" dirty="0"/>
              <a:t>Vector semantics can also be used to represent the meaning of </a:t>
            </a:r>
            <a:r>
              <a:rPr lang="en-US" i="1" dirty="0"/>
              <a:t>words</a:t>
            </a:r>
            <a:r>
              <a:rPr lang="en-US" dirty="0"/>
              <a:t>. </a:t>
            </a:r>
          </a:p>
          <a:p>
            <a:pPr lvl="1"/>
            <a:r>
              <a:rPr lang="en-US" dirty="0"/>
              <a:t>We do this by associating each word with a word vector— a row vector rather than a column vector,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748FFB0-19AF-3242-A0A5-31CCADE9BC13}"/>
              </a:ext>
            </a:extLst>
          </p:cNvPr>
          <p:cNvSpPr>
            <a:spLocks noGrp="1"/>
          </p:cNvSpPr>
          <p:nvPr>
            <p:ph type="sldNum" sz="quarter" idx="12"/>
          </p:nvPr>
        </p:nvSpPr>
        <p:spPr/>
        <p:txBody>
          <a:bodyPr/>
          <a:lstStyle/>
          <a:p>
            <a:pPr>
              <a:defRPr/>
            </a:pPr>
            <a:fld id="{1141314C-F54C-464D-9EDC-1B1B988577E6}" type="slidenum">
              <a:rPr lang="en-US" smtClean="0"/>
              <a:pPr>
                <a:defRPr/>
              </a:pPr>
              <a:t>22</a:t>
            </a:fld>
            <a:endParaRPr lang="en-US"/>
          </a:p>
        </p:txBody>
      </p:sp>
    </p:spTree>
    <p:extLst>
      <p:ext uri="{BB962C8B-B14F-4D97-AF65-F5344CB8AC3E}">
        <p14:creationId xmlns:p14="http://schemas.microsoft.com/office/powerpoint/2010/main" val="1674092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8995-EABD-DA4D-AF84-E578EBAB57EC}"/>
              </a:ext>
            </a:extLst>
          </p:cNvPr>
          <p:cNvSpPr>
            <a:spLocks noGrp="1"/>
          </p:cNvSpPr>
          <p:nvPr>
            <p:ph type="title"/>
          </p:nvPr>
        </p:nvSpPr>
        <p:spPr/>
        <p:txBody>
          <a:bodyPr/>
          <a:lstStyle/>
          <a:p>
            <a:r>
              <a:rPr lang="en-US" dirty="0">
                <a:solidFill>
                  <a:schemeClr val="tx1"/>
                </a:solidFill>
              </a:rPr>
              <a:t>Words as vectors: document dimensions </a:t>
            </a:r>
            <a:endParaRPr lang="en-US" dirty="0"/>
          </a:p>
        </p:txBody>
      </p:sp>
      <p:pic>
        <p:nvPicPr>
          <p:cNvPr id="6" name="Content Placeholder 5" descr="Table&#10;&#10;Description automatically generated">
            <a:extLst>
              <a:ext uri="{FF2B5EF4-FFF2-40B4-BE49-F238E27FC236}">
                <a16:creationId xmlns:a16="http://schemas.microsoft.com/office/drawing/2014/main" id="{8D8BBE79-6E2D-CF47-8517-84A9354F2A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996993"/>
            <a:ext cx="7772400" cy="2083214"/>
          </a:xfrm>
        </p:spPr>
      </p:pic>
      <p:sp>
        <p:nvSpPr>
          <p:cNvPr id="4" name="Slide Number Placeholder 3">
            <a:extLst>
              <a:ext uri="{FF2B5EF4-FFF2-40B4-BE49-F238E27FC236}">
                <a16:creationId xmlns:a16="http://schemas.microsoft.com/office/drawing/2014/main" id="{94E1357D-32A0-A048-B27B-8A51A8C9F8F2}"/>
              </a:ext>
            </a:extLst>
          </p:cNvPr>
          <p:cNvSpPr>
            <a:spLocks noGrp="1"/>
          </p:cNvSpPr>
          <p:nvPr>
            <p:ph type="sldNum" sz="quarter" idx="12"/>
          </p:nvPr>
        </p:nvSpPr>
        <p:spPr/>
        <p:txBody>
          <a:bodyPr/>
          <a:lstStyle/>
          <a:p>
            <a:pPr>
              <a:defRPr/>
            </a:pPr>
            <a:fld id="{1141314C-F54C-464D-9EDC-1B1B988577E6}" type="slidenum">
              <a:rPr lang="en-US" smtClean="0"/>
              <a:pPr>
                <a:defRPr/>
              </a:pPr>
              <a:t>23</a:t>
            </a:fld>
            <a:endParaRPr lang="en-US"/>
          </a:p>
        </p:txBody>
      </p:sp>
    </p:spTree>
    <p:extLst>
      <p:ext uri="{BB962C8B-B14F-4D97-AF65-F5344CB8AC3E}">
        <p14:creationId xmlns:p14="http://schemas.microsoft.com/office/powerpoint/2010/main" val="227446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ED7A1-2652-AC43-AA54-6A6EEB47DC4F}"/>
              </a:ext>
            </a:extLst>
          </p:cNvPr>
          <p:cNvSpPr>
            <a:spLocks noGrp="1"/>
          </p:cNvSpPr>
          <p:nvPr>
            <p:ph type="title"/>
          </p:nvPr>
        </p:nvSpPr>
        <p:spPr/>
        <p:txBody>
          <a:bodyPr/>
          <a:lstStyle/>
          <a:p>
            <a:r>
              <a:rPr lang="en-US" dirty="0"/>
              <a:t>Introducing vector semantics</a:t>
            </a:r>
          </a:p>
        </p:txBody>
      </p:sp>
      <p:sp>
        <p:nvSpPr>
          <p:cNvPr id="3" name="Content Placeholder 2">
            <a:extLst>
              <a:ext uri="{FF2B5EF4-FFF2-40B4-BE49-F238E27FC236}">
                <a16:creationId xmlns:a16="http://schemas.microsoft.com/office/drawing/2014/main" id="{FAAF2B3D-89CD-DA43-869E-BA47D943BB45}"/>
              </a:ext>
            </a:extLst>
          </p:cNvPr>
          <p:cNvSpPr>
            <a:spLocks noGrp="1"/>
          </p:cNvSpPr>
          <p:nvPr>
            <p:ph idx="1"/>
          </p:nvPr>
        </p:nvSpPr>
        <p:spPr/>
        <p:txBody>
          <a:bodyPr/>
          <a:lstStyle/>
          <a:p>
            <a:r>
              <a:rPr lang="en-US" sz="2800" dirty="0"/>
              <a:t>For documents, we saw that similar documents had similar vectors since similar documents tend to have similar words, </a:t>
            </a:r>
          </a:p>
          <a:p>
            <a:r>
              <a:rPr lang="en-US" sz="2800" dirty="0"/>
              <a:t>Similarly, </a:t>
            </a:r>
          </a:p>
          <a:p>
            <a:pPr lvl="1"/>
            <a:r>
              <a:rPr lang="en-US" sz="2400" dirty="0"/>
              <a:t>similar words have similar vectors because they tend to occur in similar documents. </a:t>
            </a:r>
          </a:p>
          <a:p>
            <a:r>
              <a:rPr lang="en-US" sz="2800" dirty="0"/>
              <a:t>The term-document matrix thus lets us represent the meaning of a word by the documents it tends to occur in. </a:t>
            </a:r>
          </a:p>
          <a:p>
            <a:endParaRPr lang="en-US" sz="2800" dirty="0"/>
          </a:p>
        </p:txBody>
      </p:sp>
      <p:sp>
        <p:nvSpPr>
          <p:cNvPr id="4" name="Slide Number Placeholder 3">
            <a:extLst>
              <a:ext uri="{FF2B5EF4-FFF2-40B4-BE49-F238E27FC236}">
                <a16:creationId xmlns:a16="http://schemas.microsoft.com/office/drawing/2014/main" id="{A51B4926-2348-5B4D-80F8-EDB9212B405F}"/>
              </a:ext>
            </a:extLst>
          </p:cNvPr>
          <p:cNvSpPr>
            <a:spLocks noGrp="1"/>
          </p:cNvSpPr>
          <p:nvPr>
            <p:ph type="sldNum" sz="quarter" idx="12"/>
          </p:nvPr>
        </p:nvSpPr>
        <p:spPr/>
        <p:txBody>
          <a:bodyPr/>
          <a:lstStyle/>
          <a:p>
            <a:pPr>
              <a:defRPr/>
            </a:pPr>
            <a:fld id="{1141314C-F54C-464D-9EDC-1B1B988577E6}" type="slidenum">
              <a:rPr lang="en-US" smtClean="0"/>
              <a:pPr>
                <a:defRPr/>
              </a:pPr>
              <a:t>24</a:t>
            </a:fld>
            <a:endParaRPr lang="en-US"/>
          </a:p>
        </p:txBody>
      </p:sp>
    </p:spTree>
    <p:extLst>
      <p:ext uri="{BB962C8B-B14F-4D97-AF65-F5344CB8AC3E}">
        <p14:creationId xmlns:p14="http://schemas.microsoft.com/office/powerpoint/2010/main" val="2973372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57C5-11D7-7A45-B728-FECD5C27E019}"/>
              </a:ext>
            </a:extLst>
          </p:cNvPr>
          <p:cNvSpPr>
            <a:spLocks noGrp="1"/>
          </p:cNvSpPr>
          <p:nvPr>
            <p:ph type="title"/>
          </p:nvPr>
        </p:nvSpPr>
        <p:spPr/>
        <p:txBody>
          <a:bodyPr/>
          <a:lstStyle/>
          <a:p>
            <a:r>
              <a:rPr lang="en-US" dirty="0"/>
              <a:t>Words as vectors: word dimensions </a:t>
            </a:r>
          </a:p>
        </p:txBody>
      </p:sp>
      <p:sp>
        <p:nvSpPr>
          <p:cNvPr id="3" name="Content Placeholder 2">
            <a:extLst>
              <a:ext uri="{FF2B5EF4-FFF2-40B4-BE49-F238E27FC236}">
                <a16:creationId xmlns:a16="http://schemas.microsoft.com/office/drawing/2014/main" id="{3A862618-4E7D-AD47-8FE5-4F1373F36B67}"/>
              </a:ext>
            </a:extLst>
          </p:cNvPr>
          <p:cNvSpPr>
            <a:spLocks noGrp="1"/>
          </p:cNvSpPr>
          <p:nvPr>
            <p:ph idx="1"/>
          </p:nvPr>
        </p:nvSpPr>
        <p:spPr/>
        <p:txBody>
          <a:bodyPr/>
          <a:lstStyle/>
          <a:p>
            <a:r>
              <a:rPr lang="en-US" dirty="0"/>
              <a:t>Term-term matrix</a:t>
            </a:r>
          </a:p>
          <a:p>
            <a:pPr lvl="1"/>
            <a:r>
              <a:rPr lang="en-US" dirty="0"/>
              <a:t>Also called the word-word matrix or the term-context matrix</a:t>
            </a:r>
          </a:p>
          <a:p>
            <a:pPr lvl="1"/>
            <a:r>
              <a:rPr lang="en-US" dirty="0"/>
              <a:t>This matrix is thus of dimensionality |</a:t>
            </a:r>
            <a:r>
              <a:rPr lang="en-US" i="1" dirty="0"/>
              <a:t>V </a:t>
            </a:r>
            <a:r>
              <a:rPr lang="en-US" dirty="0"/>
              <a:t>| × |</a:t>
            </a:r>
            <a:r>
              <a:rPr lang="en-US" i="1" dirty="0"/>
              <a:t>V </a:t>
            </a:r>
            <a:r>
              <a:rPr lang="en-US" dirty="0"/>
              <a:t>|</a:t>
            </a:r>
          </a:p>
          <a:p>
            <a:pPr lvl="1"/>
            <a:r>
              <a:rPr lang="en-US" dirty="0"/>
              <a:t>Each cell records the number of times the row (target) word and the column (context) word co-occur in some context in some training corpus. </a:t>
            </a:r>
          </a:p>
          <a:p>
            <a:pPr lvl="1"/>
            <a:endParaRPr lang="en-US" dirty="0"/>
          </a:p>
          <a:p>
            <a:endParaRPr lang="en-US" dirty="0"/>
          </a:p>
        </p:txBody>
      </p:sp>
      <p:sp>
        <p:nvSpPr>
          <p:cNvPr id="4" name="Slide Number Placeholder 3">
            <a:extLst>
              <a:ext uri="{FF2B5EF4-FFF2-40B4-BE49-F238E27FC236}">
                <a16:creationId xmlns:a16="http://schemas.microsoft.com/office/drawing/2014/main" id="{C0D3EB3E-C81C-CA43-AD7A-1F10FB9AABE0}"/>
              </a:ext>
            </a:extLst>
          </p:cNvPr>
          <p:cNvSpPr>
            <a:spLocks noGrp="1"/>
          </p:cNvSpPr>
          <p:nvPr>
            <p:ph type="sldNum" sz="quarter" idx="12"/>
          </p:nvPr>
        </p:nvSpPr>
        <p:spPr/>
        <p:txBody>
          <a:bodyPr/>
          <a:lstStyle/>
          <a:p>
            <a:pPr>
              <a:defRPr/>
            </a:pPr>
            <a:fld id="{1141314C-F54C-464D-9EDC-1B1B988577E6}" type="slidenum">
              <a:rPr lang="en-US" smtClean="0"/>
              <a:pPr>
                <a:defRPr/>
              </a:pPr>
              <a:t>25</a:t>
            </a:fld>
            <a:endParaRPr lang="en-US"/>
          </a:p>
        </p:txBody>
      </p:sp>
    </p:spTree>
    <p:extLst>
      <p:ext uri="{BB962C8B-B14F-4D97-AF65-F5344CB8AC3E}">
        <p14:creationId xmlns:p14="http://schemas.microsoft.com/office/powerpoint/2010/main" val="1595379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6D4F9-B9D4-7E4E-96F1-CE150047CC39}"/>
              </a:ext>
            </a:extLst>
          </p:cNvPr>
          <p:cNvSpPr>
            <a:spLocks noGrp="1"/>
          </p:cNvSpPr>
          <p:nvPr>
            <p:ph type="title"/>
          </p:nvPr>
        </p:nvSpPr>
        <p:spPr/>
        <p:txBody>
          <a:bodyPr/>
          <a:lstStyle/>
          <a:p>
            <a:r>
              <a:rPr lang="en-US" dirty="0"/>
              <a:t>Term-term matrix</a:t>
            </a:r>
          </a:p>
        </p:txBody>
      </p:sp>
      <p:pic>
        <p:nvPicPr>
          <p:cNvPr id="6" name="Content Placeholder 5" descr="Table&#10;&#10;Description automatically generated">
            <a:extLst>
              <a:ext uri="{FF2B5EF4-FFF2-40B4-BE49-F238E27FC236}">
                <a16:creationId xmlns:a16="http://schemas.microsoft.com/office/drawing/2014/main" id="{197A932D-A9B4-F24A-93FD-BFA65CC443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879364"/>
            <a:ext cx="7772400" cy="2318471"/>
          </a:xfrm>
        </p:spPr>
      </p:pic>
      <p:sp>
        <p:nvSpPr>
          <p:cNvPr id="4" name="Slide Number Placeholder 3">
            <a:extLst>
              <a:ext uri="{FF2B5EF4-FFF2-40B4-BE49-F238E27FC236}">
                <a16:creationId xmlns:a16="http://schemas.microsoft.com/office/drawing/2014/main" id="{5C3A3F4B-8E16-A14F-8350-6F7E4C87216F}"/>
              </a:ext>
            </a:extLst>
          </p:cNvPr>
          <p:cNvSpPr>
            <a:spLocks noGrp="1"/>
          </p:cNvSpPr>
          <p:nvPr>
            <p:ph type="sldNum" sz="quarter" idx="12"/>
          </p:nvPr>
        </p:nvSpPr>
        <p:spPr/>
        <p:txBody>
          <a:bodyPr/>
          <a:lstStyle/>
          <a:p>
            <a:pPr>
              <a:defRPr/>
            </a:pPr>
            <a:fld id="{1141314C-F54C-464D-9EDC-1B1B988577E6}" type="slidenum">
              <a:rPr lang="en-US" smtClean="0"/>
              <a:pPr>
                <a:defRPr/>
              </a:pPr>
              <a:t>26</a:t>
            </a:fld>
            <a:endParaRPr lang="en-US"/>
          </a:p>
        </p:txBody>
      </p:sp>
    </p:spTree>
    <p:extLst>
      <p:ext uri="{BB962C8B-B14F-4D97-AF65-F5344CB8AC3E}">
        <p14:creationId xmlns:p14="http://schemas.microsoft.com/office/powerpoint/2010/main" val="3307974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4FD0-37C0-6E4B-9A66-5D2B27539F45}"/>
              </a:ext>
            </a:extLst>
          </p:cNvPr>
          <p:cNvSpPr>
            <a:spLocks noGrp="1"/>
          </p:cNvSpPr>
          <p:nvPr>
            <p:ph type="title"/>
          </p:nvPr>
        </p:nvSpPr>
        <p:spPr/>
        <p:txBody>
          <a:bodyPr/>
          <a:lstStyle/>
          <a:p>
            <a:r>
              <a:rPr lang="en-US" dirty="0"/>
              <a:t>A spatial visualization of word vectors </a:t>
            </a:r>
          </a:p>
        </p:txBody>
      </p:sp>
      <p:pic>
        <p:nvPicPr>
          <p:cNvPr id="6" name="Content Placeholder 5" descr="Chart, line chart&#10;&#10;Description automatically generated">
            <a:extLst>
              <a:ext uri="{FF2B5EF4-FFF2-40B4-BE49-F238E27FC236}">
                <a16:creationId xmlns:a16="http://schemas.microsoft.com/office/drawing/2014/main" id="{DEB9C12C-BE7B-2445-B6D0-BF2AC7086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334986"/>
            <a:ext cx="7772400" cy="3407228"/>
          </a:xfrm>
        </p:spPr>
      </p:pic>
      <p:sp>
        <p:nvSpPr>
          <p:cNvPr id="4" name="Slide Number Placeholder 3">
            <a:extLst>
              <a:ext uri="{FF2B5EF4-FFF2-40B4-BE49-F238E27FC236}">
                <a16:creationId xmlns:a16="http://schemas.microsoft.com/office/drawing/2014/main" id="{FCBFF2F2-3521-D349-A2E0-06883EE847D9}"/>
              </a:ext>
            </a:extLst>
          </p:cNvPr>
          <p:cNvSpPr>
            <a:spLocks noGrp="1"/>
          </p:cNvSpPr>
          <p:nvPr>
            <p:ph type="sldNum" sz="quarter" idx="12"/>
          </p:nvPr>
        </p:nvSpPr>
        <p:spPr/>
        <p:txBody>
          <a:bodyPr/>
          <a:lstStyle/>
          <a:p>
            <a:pPr>
              <a:defRPr/>
            </a:pPr>
            <a:fld id="{1141314C-F54C-464D-9EDC-1B1B988577E6}" type="slidenum">
              <a:rPr lang="en-US" smtClean="0"/>
              <a:pPr>
                <a:defRPr/>
              </a:pPr>
              <a:t>27</a:t>
            </a:fld>
            <a:endParaRPr lang="en-US"/>
          </a:p>
        </p:txBody>
      </p:sp>
    </p:spTree>
    <p:extLst>
      <p:ext uri="{BB962C8B-B14F-4D97-AF65-F5344CB8AC3E}">
        <p14:creationId xmlns:p14="http://schemas.microsoft.com/office/powerpoint/2010/main" val="3437254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F5298-DF5C-564E-A2B2-65CFD3FE0452}"/>
              </a:ext>
            </a:extLst>
          </p:cNvPr>
          <p:cNvSpPr>
            <a:spLocks noGrp="1"/>
          </p:cNvSpPr>
          <p:nvPr>
            <p:ph type="title"/>
          </p:nvPr>
        </p:nvSpPr>
        <p:spPr/>
        <p:txBody>
          <a:bodyPr/>
          <a:lstStyle/>
          <a:p>
            <a:r>
              <a:rPr lang="en-US" dirty="0"/>
              <a:t>Cosine for measuring similarity </a:t>
            </a:r>
          </a:p>
        </p:txBody>
      </p:sp>
      <p:sp>
        <p:nvSpPr>
          <p:cNvPr id="4" name="Slide Number Placeholder 3">
            <a:extLst>
              <a:ext uri="{FF2B5EF4-FFF2-40B4-BE49-F238E27FC236}">
                <a16:creationId xmlns:a16="http://schemas.microsoft.com/office/drawing/2014/main" id="{0D1EFCDE-D042-D248-BD5A-76C53B458B43}"/>
              </a:ext>
            </a:extLst>
          </p:cNvPr>
          <p:cNvSpPr>
            <a:spLocks noGrp="1"/>
          </p:cNvSpPr>
          <p:nvPr>
            <p:ph type="sldNum" sz="quarter" idx="12"/>
          </p:nvPr>
        </p:nvSpPr>
        <p:spPr/>
        <p:txBody>
          <a:bodyPr/>
          <a:lstStyle/>
          <a:p>
            <a:pPr>
              <a:defRPr/>
            </a:pPr>
            <a:fld id="{1141314C-F54C-464D-9EDC-1B1B988577E6}" type="slidenum">
              <a:rPr lang="en-US" smtClean="0"/>
              <a:pPr>
                <a:defRPr/>
              </a:pPr>
              <a:t>28</a:t>
            </a:fld>
            <a:endParaRPr lang="en-US"/>
          </a:p>
        </p:txBody>
      </p:sp>
      <p:sp>
        <p:nvSpPr>
          <p:cNvPr id="8" name="Content Placeholder 7">
            <a:extLst>
              <a:ext uri="{FF2B5EF4-FFF2-40B4-BE49-F238E27FC236}">
                <a16:creationId xmlns:a16="http://schemas.microsoft.com/office/drawing/2014/main" id="{A736B0D8-00EC-5949-9CB5-2CD7941A5D13}"/>
              </a:ext>
            </a:extLst>
          </p:cNvPr>
          <p:cNvSpPr>
            <a:spLocks noGrp="1"/>
          </p:cNvSpPr>
          <p:nvPr>
            <p:ph idx="1"/>
          </p:nvPr>
        </p:nvSpPr>
        <p:spPr/>
        <p:txBody>
          <a:bodyPr/>
          <a:lstStyle/>
          <a:p>
            <a:r>
              <a:rPr lang="en-US" dirty="0"/>
              <a:t>The cosine—like most measures for vector similarity used in NLP</a:t>
            </a:r>
          </a:p>
          <a:p>
            <a:pPr lvl="1"/>
            <a:r>
              <a:rPr lang="en-US" dirty="0"/>
              <a:t>is based on the dot product operator from linear algebra, also called the inner product: </a:t>
            </a:r>
          </a:p>
          <a:p>
            <a:endParaRPr lang="en-US" dirty="0"/>
          </a:p>
        </p:txBody>
      </p:sp>
      <p:pic>
        <p:nvPicPr>
          <p:cNvPr id="10" name="Picture 9" descr="Diagram&#10;&#10;Description automatically generated with medium confidence">
            <a:extLst>
              <a:ext uri="{FF2B5EF4-FFF2-40B4-BE49-F238E27FC236}">
                <a16:creationId xmlns:a16="http://schemas.microsoft.com/office/drawing/2014/main" id="{48E2E355-DF16-424B-BF3C-56B8E107F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9" y="4028090"/>
            <a:ext cx="9144000" cy="1573516"/>
          </a:xfrm>
          <a:prstGeom prst="rect">
            <a:avLst/>
          </a:prstGeom>
        </p:spPr>
      </p:pic>
      <p:sp>
        <p:nvSpPr>
          <p:cNvPr id="3" name="TextBox 2">
            <a:extLst>
              <a:ext uri="{FF2B5EF4-FFF2-40B4-BE49-F238E27FC236}">
                <a16:creationId xmlns:a16="http://schemas.microsoft.com/office/drawing/2014/main" id="{87D97F3E-A625-3D41-BC64-726B78762EA2}"/>
              </a:ext>
            </a:extLst>
          </p:cNvPr>
          <p:cNvSpPr txBox="1"/>
          <p:nvPr/>
        </p:nvSpPr>
        <p:spPr>
          <a:xfrm>
            <a:off x="1639614" y="5935717"/>
            <a:ext cx="5189306" cy="461665"/>
          </a:xfrm>
          <a:prstGeom prst="rect">
            <a:avLst/>
          </a:prstGeom>
          <a:noFill/>
        </p:spPr>
        <p:txBody>
          <a:bodyPr wrap="none" rtlCol="0">
            <a:spAutoFit/>
          </a:bodyPr>
          <a:lstStyle/>
          <a:p>
            <a:r>
              <a:rPr lang="en-US" dirty="0"/>
              <a:t>V = (v1, v2, …, </a:t>
            </a:r>
            <a:r>
              <a:rPr lang="en-US" dirty="0" err="1"/>
              <a:t>vn</a:t>
            </a:r>
            <a:r>
              <a:rPr lang="en-US" dirty="0"/>
              <a:t>), W=(w1, w2, …</a:t>
            </a:r>
            <a:r>
              <a:rPr lang="en-US" dirty="0" err="1"/>
              <a:t>wn</a:t>
            </a:r>
            <a:r>
              <a:rPr lang="en-US" dirty="0"/>
              <a:t>)</a:t>
            </a:r>
          </a:p>
        </p:txBody>
      </p:sp>
    </p:spTree>
    <p:extLst>
      <p:ext uri="{BB962C8B-B14F-4D97-AF65-F5344CB8AC3E}">
        <p14:creationId xmlns:p14="http://schemas.microsoft.com/office/powerpoint/2010/main" val="3051187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154F-65E7-044C-B93D-AED16F191536}"/>
              </a:ext>
            </a:extLst>
          </p:cNvPr>
          <p:cNvSpPr>
            <a:spLocks noGrp="1"/>
          </p:cNvSpPr>
          <p:nvPr>
            <p:ph type="title"/>
          </p:nvPr>
        </p:nvSpPr>
        <p:spPr/>
        <p:txBody>
          <a:bodyPr/>
          <a:lstStyle/>
          <a:p>
            <a:r>
              <a:rPr lang="en-US" dirty="0"/>
              <a:t>Issues with dot product</a:t>
            </a:r>
          </a:p>
        </p:txBody>
      </p:sp>
      <p:sp>
        <p:nvSpPr>
          <p:cNvPr id="3" name="Content Placeholder 2">
            <a:extLst>
              <a:ext uri="{FF2B5EF4-FFF2-40B4-BE49-F238E27FC236}">
                <a16:creationId xmlns:a16="http://schemas.microsoft.com/office/drawing/2014/main" id="{2ADECE6F-32CD-EF4A-9FF2-FBC037F20184}"/>
              </a:ext>
            </a:extLst>
          </p:cNvPr>
          <p:cNvSpPr>
            <a:spLocks noGrp="1"/>
          </p:cNvSpPr>
          <p:nvPr>
            <p:ph idx="1"/>
          </p:nvPr>
        </p:nvSpPr>
        <p:spPr/>
        <p:txBody>
          <a:bodyPr/>
          <a:lstStyle/>
          <a:p>
            <a:r>
              <a:rPr lang="en-US" dirty="0"/>
              <a:t>This raw dot product, however, has a problem as a similarity metric: </a:t>
            </a:r>
          </a:p>
          <a:p>
            <a:pPr lvl="1"/>
            <a:r>
              <a:rPr lang="en-US" dirty="0"/>
              <a:t>it favors long vectors. The vector length is defined as the number of elements in the vector</a:t>
            </a:r>
          </a:p>
          <a:p>
            <a:pPr lvl="1"/>
            <a:r>
              <a:rPr lang="en-US" dirty="0"/>
              <a:t>The dot product is higher if a vector is longer, with higher values in each dimension. </a:t>
            </a:r>
          </a:p>
          <a:p>
            <a:pPr lvl="1"/>
            <a:r>
              <a:rPr lang="en-US" dirty="0"/>
              <a:t>The raw dot product thus will be higher for frequent words. </a:t>
            </a:r>
          </a:p>
          <a:p>
            <a:pPr lvl="1"/>
            <a:endParaRPr lang="en-US" dirty="0"/>
          </a:p>
          <a:p>
            <a:endParaRPr lang="en-US" dirty="0"/>
          </a:p>
        </p:txBody>
      </p:sp>
      <p:sp>
        <p:nvSpPr>
          <p:cNvPr id="4" name="Slide Number Placeholder 3">
            <a:extLst>
              <a:ext uri="{FF2B5EF4-FFF2-40B4-BE49-F238E27FC236}">
                <a16:creationId xmlns:a16="http://schemas.microsoft.com/office/drawing/2014/main" id="{A769CEAA-0C6C-F645-867E-1F5236C17F1F}"/>
              </a:ext>
            </a:extLst>
          </p:cNvPr>
          <p:cNvSpPr>
            <a:spLocks noGrp="1"/>
          </p:cNvSpPr>
          <p:nvPr>
            <p:ph type="sldNum" sz="quarter" idx="12"/>
          </p:nvPr>
        </p:nvSpPr>
        <p:spPr/>
        <p:txBody>
          <a:bodyPr/>
          <a:lstStyle/>
          <a:p>
            <a:pPr>
              <a:defRPr/>
            </a:pPr>
            <a:fld id="{1141314C-F54C-464D-9EDC-1B1B988577E6}" type="slidenum">
              <a:rPr lang="en-US" smtClean="0"/>
              <a:pPr>
                <a:defRPr/>
              </a:pPr>
              <a:t>29</a:t>
            </a:fld>
            <a:endParaRPr lang="en-US"/>
          </a:p>
        </p:txBody>
      </p:sp>
    </p:spTree>
    <p:extLst>
      <p:ext uri="{BB962C8B-B14F-4D97-AF65-F5344CB8AC3E}">
        <p14:creationId xmlns:p14="http://schemas.microsoft.com/office/powerpoint/2010/main" val="2631952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076F4-059F-7046-9365-CDF181B1B274}"/>
              </a:ext>
            </a:extLst>
          </p:cNvPr>
          <p:cNvSpPr>
            <a:spLocks noGrp="1"/>
          </p:cNvSpPr>
          <p:nvPr>
            <p:ph type="title"/>
          </p:nvPr>
        </p:nvSpPr>
        <p:spPr/>
        <p:txBody>
          <a:bodyPr/>
          <a:lstStyle/>
          <a:p>
            <a:r>
              <a:rPr lang="en-US" dirty="0"/>
              <a:t>Examples </a:t>
            </a:r>
          </a:p>
        </p:txBody>
      </p:sp>
      <p:sp>
        <p:nvSpPr>
          <p:cNvPr id="3" name="Content Placeholder 2">
            <a:extLst>
              <a:ext uri="{FF2B5EF4-FFF2-40B4-BE49-F238E27FC236}">
                <a16:creationId xmlns:a16="http://schemas.microsoft.com/office/drawing/2014/main" id="{C7BEC33D-AA16-B642-88AB-0F362CF3BB44}"/>
              </a:ext>
            </a:extLst>
          </p:cNvPr>
          <p:cNvSpPr>
            <a:spLocks noGrp="1"/>
          </p:cNvSpPr>
          <p:nvPr>
            <p:ph idx="1"/>
          </p:nvPr>
        </p:nvSpPr>
        <p:spPr/>
        <p:txBody>
          <a:bodyPr/>
          <a:lstStyle/>
          <a:p>
            <a:r>
              <a:rPr lang="en-US" dirty="0"/>
              <a:t>I go to the bank </a:t>
            </a:r>
          </a:p>
          <a:p>
            <a:pPr lvl="1"/>
            <a:r>
              <a:rPr lang="en-US" dirty="0"/>
              <a:t>I go to the </a:t>
            </a:r>
            <a:r>
              <a:rPr lang="en-US" dirty="0">
                <a:solidFill>
                  <a:srgbClr val="FF0000"/>
                </a:solidFill>
              </a:rPr>
              <a:t>bank</a:t>
            </a:r>
            <a:r>
              <a:rPr lang="en-US" dirty="0"/>
              <a:t> to deposit $50</a:t>
            </a:r>
          </a:p>
          <a:p>
            <a:pPr lvl="1"/>
            <a:r>
              <a:rPr lang="en-US" dirty="0"/>
              <a:t>I go to the </a:t>
            </a:r>
            <a:r>
              <a:rPr lang="en-US" dirty="0">
                <a:solidFill>
                  <a:srgbClr val="FF0000"/>
                </a:solidFill>
              </a:rPr>
              <a:t>bank</a:t>
            </a:r>
            <a:r>
              <a:rPr lang="en-US" dirty="0"/>
              <a:t> to see the river.</a:t>
            </a:r>
          </a:p>
          <a:p>
            <a:r>
              <a:rPr lang="en-US" dirty="0"/>
              <a:t>Stop words</a:t>
            </a:r>
          </a:p>
          <a:p>
            <a:pPr lvl="1"/>
            <a:r>
              <a:rPr lang="en-US" dirty="0"/>
              <a:t>To, the, a, an, on, the, into </a:t>
            </a:r>
          </a:p>
          <a:p>
            <a:pPr lvl="1"/>
            <a:endParaRPr lang="en-US" dirty="0"/>
          </a:p>
        </p:txBody>
      </p:sp>
      <p:sp>
        <p:nvSpPr>
          <p:cNvPr id="4" name="Slide Number Placeholder 3">
            <a:extLst>
              <a:ext uri="{FF2B5EF4-FFF2-40B4-BE49-F238E27FC236}">
                <a16:creationId xmlns:a16="http://schemas.microsoft.com/office/drawing/2014/main" id="{E19E2FCC-B1D2-DC4B-9173-3C79C4F2C1E4}"/>
              </a:ext>
            </a:extLst>
          </p:cNvPr>
          <p:cNvSpPr>
            <a:spLocks noGrp="1"/>
          </p:cNvSpPr>
          <p:nvPr>
            <p:ph type="sldNum" sz="quarter" idx="12"/>
          </p:nvPr>
        </p:nvSpPr>
        <p:spPr/>
        <p:txBody>
          <a:bodyPr/>
          <a:lstStyle/>
          <a:p>
            <a:pPr>
              <a:defRPr/>
            </a:pPr>
            <a:fld id="{1141314C-F54C-464D-9EDC-1B1B988577E6}" type="slidenum">
              <a:rPr lang="en-US" smtClean="0"/>
              <a:pPr>
                <a:defRPr/>
              </a:pPr>
              <a:t>3</a:t>
            </a:fld>
            <a:endParaRPr lang="en-US"/>
          </a:p>
        </p:txBody>
      </p:sp>
    </p:spTree>
    <p:extLst>
      <p:ext uri="{BB962C8B-B14F-4D97-AF65-F5344CB8AC3E}">
        <p14:creationId xmlns:p14="http://schemas.microsoft.com/office/powerpoint/2010/main" val="203375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81E4-7ECA-EA40-82E2-1102E6DB842A}"/>
              </a:ext>
            </a:extLst>
          </p:cNvPr>
          <p:cNvSpPr>
            <a:spLocks noGrp="1"/>
          </p:cNvSpPr>
          <p:nvPr>
            <p:ph type="title"/>
          </p:nvPr>
        </p:nvSpPr>
        <p:spPr/>
        <p:txBody>
          <a:bodyPr/>
          <a:lstStyle/>
          <a:p>
            <a:r>
              <a:rPr lang="en-US" dirty="0"/>
              <a:t>Normalization </a:t>
            </a:r>
          </a:p>
        </p:txBody>
      </p:sp>
      <p:sp>
        <p:nvSpPr>
          <p:cNvPr id="3" name="Content Placeholder 2">
            <a:extLst>
              <a:ext uri="{FF2B5EF4-FFF2-40B4-BE49-F238E27FC236}">
                <a16:creationId xmlns:a16="http://schemas.microsoft.com/office/drawing/2014/main" id="{E3822218-1619-4B41-AA2F-10565A2BA6E3}"/>
              </a:ext>
            </a:extLst>
          </p:cNvPr>
          <p:cNvSpPr>
            <a:spLocks noGrp="1"/>
          </p:cNvSpPr>
          <p:nvPr>
            <p:ph idx="1"/>
          </p:nvPr>
        </p:nvSpPr>
        <p:spPr/>
        <p:txBody>
          <a:bodyPr/>
          <a:lstStyle/>
          <a:p>
            <a:r>
              <a:rPr lang="en-US" dirty="0"/>
              <a:t>We need a similarity metric that tells us how similar two words are regardless of their frequency and length. </a:t>
            </a:r>
          </a:p>
          <a:p>
            <a:r>
              <a:rPr lang="en-US" dirty="0"/>
              <a:t>A normalized dot product </a:t>
            </a:r>
          </a:p>
          <a:p>
            <a:pPr lvl="1"/>
            <a:r>
              <a:rPr lang="en-US" dirty="0"/>
              <a:t>We modify the raw dot product to normalize the vector length </a:t>
            </a:r>
          </a:p>
          <a:p>
            <a:pPr lvl="2"/>
            <a:r>
              <a:rPr lang="en-US" dirty="0"/>
              <a:t>by dividing the dot product by the lengths of each of the two vectors. </a:t>
            </a:r>
          </a:p>
          <a:p>
            <a:endParaRPr lang="en-US" dirty="0"/>
          </a:p>
          <a:p>
            <a:endParaRPr lang="en-US" dirty="0"/>
          </a:p>
        </p:txBody>
      </p:sp>
      <p:sp>
        <p:nvSpPr>
          <p:cNvPr id="4" name="Slide Number Placeholder 3">
            <a:extLst>
              <a:ext uri="{FF2B5EF4-FFF2-40B4-BE49-F238E27FC236}">
                <a16:creationId xmlns:a16="http://schemas.microsoft.com/office/drawing/2014/main" id="{6486077E-1863-6E43-A572-DBDBE67AAC91}"/>
              </a:ext>
            </a:extLst>
          </p:cNvPr>
          <p:cNvSpPr>
            <a:spLocks noGrp="1"/>
          </p:cNvSpPr>
          <p:nvPr>
            <p:ph type="sldNum" sz="quarter" idx="12"/>
          </p:nvPr>
        </p:nvSpPr>
        <p:spPr/>
        <p:txBody>
          <a:bodyPr/>
          <a:lstStyle/>
          <a:p>
            <a:pPr>
              <a:defRPr/>
            </a:pPr>
            <a:fld id="{1141314C-F54C-464D-9EDC-1B1B988577E6}" type="slidenum">
              <a:rPr lang="en-US" smtClean="0"/>
              <a:pPr>
                <a:defRPr/>
              </a:pPr>
              <a:t>30</a:t>
            </a:fld>
            <a:endParaRPr lang="en-US"/>
          </a:p>
        </p:txBody>
      </p:sp>
    </p:spTree>
    <p:extLst>
      <p:ext uri="{BB962C8B-B14F-4D97-AF65-F5344CB8AC3E}">
        <p14:creationId xmlns:p14="http://schemas.microsoft.com/office/powerpoint/2010/main" val="4099546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7F23-49A7-6943-8D95-D6F782E631BB}"/>
              </a:ext>
            </a:extLst>
          </p:cNvPr>
          <p:cNvSpPr>
            <a:spLocks noGrp="1"/>
          </p:cNvSpPr>
          <p:nvPr>
            <p:ph type="title"/>
          </p:nvPr>
        </p:nvSpPr>
        <p:spPr/>
        <p:txBody>
          <a:bodyPr/>
          <a:lstStyle/>
          <a:p>
            <a:r>
              <a:rPr lang="en-US" dirty="0"/>
              <a:t>Normalized dot product </a:t>
            </a:r>
          </a:p>
        </p:txBody>
      </p:sp>
      <p:pic>
        <p:nvPicPr>
          <p:cNvPr id="6" name="Content Placeholder 5" descr="Graphical user interface, text, application&#10;&#10;Description automatically generated with medium confidence">
            <a:extLst>
              <a:ext uri="{FF2B5EF4-FFF2-40B4-BE49-F238E27FC236}">
                <a16:creationId xmlns:a16="http://schemas.microsoft.com/office/drawing/2014/main" id="{8ECF7DBC-781B-A341-B988-3F3B8B9260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1828800"/>
            <a:ext cx="4064000" cy="1981200"/>
          </a:xfrm>
        </p:spPr>
      </p:pic>
      <p:sp>
        <p:nvSpPr>
          <p:cNvPr id="4" name="Slide Number Placeholder 3">
            <a:extLst>
              <a:ext uri="{FF2B5EF4-FFF2-40B4-BE49-F238E27FC236}">
                <a16:creationId xmlns:a16="http://schemas.microsoft.com/office/drawing/2014/main" id="{C885C982-DCC8-9D4D-B666-EBD28FDF9347}"/>
              </a:ext>
            </a:extLst>
          </p:cNvPr>
          <p:cNvSpPr>
            <a:spLocks noGrp="1"/>
          </p:cNvSpPr>
          <p:nvPr>
            <p:ph type="sldNum" sz="quarter" idx="12"/>
          </p:nvPr>
        </p:nvSpPr>
        <p:spPr/>
        <p:txBody>
          <a:bodyPr/>
          <a:lstStyle/>
          <a:p>
            <a:pPr>
              <a:defRPr/>
            </a:pPr>
            <a:fld id="{1141314C-F54C-464D-9EDC-1B1B988577E6}" type="slidenum">
              <a:rPr lang="en-US" smtClean="0"/>
              <a:pPr>
                <a:defRPr/>
              </a:pPr>
              <a:t>31</a:t>
            </a:fld>
            <a:endParaRPr lang="en-US"/>
          </a:p>
        </p:txBody>
      </p:sp>
      <p:pic>
        <p:nvPicPr>
          <p:cNvPr id="12" name="Picture 11" descr="Text&#10;&#10;Description automatically generated with medium confidence">
            <a:extLst>
              <a:ext uri="{FF2B5EF4-FFF2-40B4-BE49-F238E27FC236}">
                <a16:creationId xmlns:a16="http://schemas.microsoft.com/office/drawing/2014/main" id="{334CEC10-42C7-C54A-AC47-62D4EAEBA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543300"/>
            <a:ext cx="8039100" cy="3162300"/>
          </a:xfrm>
          <a:prstGeom prst="rect">
            <a:avLst/>
          </a:prstGeom>
        </p:spPr>
      </p:pic>
    </p:spTree>
    <p:extLst>
      <p:ext uri="{BB962C8B-B14F-4D97-AF65-F5344CB8AC3E}">
        <p14:creationId xmlns:p14="http://schemas.microsoft.com/office/powerpoint/2010/main" val="36171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572B-A51C-A843-A534-F0678E366FDD}"/>
              </a:ext>
            </a:extLst>
          </p:cNvPr>
          <p:cNvSpPr>
            <a:spLocks noGrp="1"/>
          </p:cNvSpPr>
          <p:nvPr>
            <p:ph type="title"/>
          </p:nvPr>
        </p:nvSpPr>
        <p:spPr/>
        <p:txBody>
          <a:bodyPr/>
          <a:lstStyle/>
          <a:p>
            <a:r>
              <a:rPr lang="en-US" dirty="0"/>
              <a:t>Example </a:t>
            </a:r>
          </a:p>
        </p:txBody>
      </p:sp>
      <p:pic>
        <p:nvPicPr>
          <p:cNvPr id="10" name="Content Placeholder 9" descr="Table&#10;&#10;Description automatically generated">
            <a:extLst>
              <a:ext uri="{FF2B5EF4-FFF2-40B4-BE49-F238E27FC236}">
                <a16:creationId xmlns:a16="http://schemas.microsoft.com/office/drawing/2014/main" id="{1BD7DFA8-415D-B448-857E-4C2FB00497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2695885"/>
            <a:ext cx="7772400" cy="2685429"/>
          </a:xfrm>
        </p:spPr>
      </p:pic>
      <p:sp>
        <p:nvSpPr>
          <p:cNvPr id="4" name="Slide Number Placeholder 3">
            <a:extLst>
              <a:ext uri="{FF2B5EF4-FFF2-40B4-BE49-F238E27FC236}">
                <a16:creationId xmlns:a16="http://schemas.microsoft.com/office/drawing/2014/main" id="{AD5D1237-9A3B-2F48-90B2-EB8864529CC8}"/>
              </a:ext>
            </a:extLst>
          </p:cNvPr>
          <p:cNvSpPr>
            <a:spLocks noGrp="1"/>
          </p:cNvSpPr>
          <p:nvPr>
            <p:ph type="sldNum" sz="quarter" idx="12"/>
          </p:nvPr>
        </p:nvSpPr>
        <p:spPr/>
        <p:txBody>
          <a:bodyPr/>
          <a:lstStyle/>
          <a:p>
            <a:pPr>
              <a:defRPr/>
            </a:pPr>
            <a:fld id="{1141314C-F54C-464D-9EDC-1B1B988577E6}" type="slidenum">
              <a:rPr lang="en-US" smtClean="0"/>
              <a:pPr>
                <a:defRPr/>
              </a:pPr>
              <a:t>32</a:t>
            </a:fld>
            <a:endParaRPr lang="en-US"/>
          </a:p>
        </p:txBody>
      </p:sp>
    </p:spTree>
    <p:extLst>
      <p:ext uri="{BB962C8B-B14F-4D97-AF65-F5344CB8AC3E}">
        <p14:creationId xmlns:p14="http://schemas.microsoft.com/office/powerpoint/2010/main" val="1261057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6D9D-A4C8-0F4F-8890-E51FB01DC06E}"/>
              </a:ext>
            </a:extLst>
          </p:cNvPr>
          <p:cNvSpPr>
            <a:spLocks noGrp="1"/>
          </p:cNvSpPr>
          <p:nvPr>
            <p:ph type="title"/>
          </p:nvPr>
        </p:nvSpPr>
        <p:spPr/>
        <p:txBody>
          <a:bodyPr/>
          <a:lstStyle/>
          <a:p>
            <a:r>
              <a:rPr lang="en-US" dirty="0"/>
              <a:t>Cosine function</a:t>
            </a:r>
          </a:p>
        </p:txBody>
      </p:sp>
      <p:sp>
        <p:nvSpPr>
          <p:cNvPr id="4" name="Slide Number Placeholder 3">
            <a:extLst>
              <a:ext uri="{FF2B5EF4-FFF2-40B4-BE49-F238E27FC236}">
                <a16:creationId xmlns:a16="http://schemas.microsoft.com/office/drawing/2014/main" id="{CA81B43B-4799-564D-90C2-4EA5CBFB4AA6}"/>
              </a:ext>
            </a:extLst>
          </p:cNvPr>
          <p:cNvSpPr>
            <a:spLocks noGrp="1"/>
          </p:cNvSpPr>
          <p:nvPr>
            <p:ph type="sldNum" sz="quarter" idx="12"/>
          </p:nvPr>
        </p:nvSpPr>
        <p:spPr/>
        <p:txBody>
          <a:bodyPr/>
          <a:lstStyle/>
          <a:p>
            <a:pPr>
              <a:defRPr/>
            </a:pPr>
            <a:fld id="{1141314C-F54C-464D-9EDC-1B1B988577E6}" type="slidenum">
              <a:rPr lang="en-US" smtClean="0"/>
              <a:pPr>
                <a:defRPr/>
              </a:pPr>
              <a:t>33</a:t>
            </a:fld>
            <a:endParaRPr lang="en-US"/>
          </a:p>
        </p:txBody>
      </p:sp>
      <p:pic>
        <p:nvPicPr>
          <p:cNvPr id="5" name="Content Placeholder 4" descr="Chart, line chart&#10;&#10;Description automatically generated">
            <a:extLst>
              <a:ext uri="{FF2B5EF4-FFF2-40B4-BE49-F238E27FC236}">
                <a16:creationId xmlns:a16="http://schemas.microsoft.com/office/drawing/2014/main" id="{7E631E97-03D5-5442-8601-9CB75BA382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510650"/>
            <a:ext cx="7772400" cy="3055899"/>
          </a:xfrm>
          <a:prstGeom prst="rect">
            <a:avLst/>
          </a:prstGeom>
        </p:spPr>
      </p:pic>
    </p:spTree>
    <p:extLst>
      <p:ext uri="{BB962C8B-B14F-4D97-AF65-F5344CB8AC3E}">
        <p14:creationId xmlns:p14="http://schemas.microsoft.com/office/powerpoint/2010/main" val="2492686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572B-A51C-A843-A534-F0678E366FDD}"/>
              </a:ext>
            </a:extLst>
          </p:cNvPr>
          <p:cNvSpPr>
            <a:spLocks noGrp="1"/>
          </p:cNvSpPr>
          <p:nvPr>
            <p:ph type="title"/>
          </p:nvPr>
        </p:nvSpPr>
        <p:spPr/>
        <p:txBody>
          <a:bodyPr/>
          <a:lstStyle/>
          <a:p>
            <a:r>
              <a:rPr lang="en-US" dirty="0"/>
              <a:t>Example </a:t>
            </a:r>
          </a:p>
        </p:txBody>
      </p:sp>
      <p:pic>
        <p:nvPicPr>
          <p:cNvPr id="10" name="Content Placeholder 9" descr="Table&#10;&#10;Description automatically generated">
            <a:extLst>
              <a:ext uri="{FF2B5EF4-FFF2-40B4-BE49-F238E27FC236}">
                <a16:creationId xmlns:a16="http://schemas.microsoft.com/office/drawing/2014/main" id="{1BD7DFA8-415D-B448-857E-4C2FB00497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2695885"/>
            <a:ext cx="7772400" cy="2685429"/>
          </a:xfrm>
        </p:spPr>
      </p:pic>
      <p:sp>
        <p:nvSpPr>
          <p:cNvPr id="4" name="Slide Number Placeholder 3">
            <a:extLst>
              <a:ext uri="{FF2B5EF4-FFF2-40B4-BE49-F238E27FC236}">
                <a16:creationId xmlns:a16="http://schemas.microsoft.com/office/drawing/2014/main" id="{AD5D1237-9A3B-2F48-90B2-EB8864529CC8}"/>
              </a:ext>
            </a:extLst>
          </p:cNvPr>
          <p:cNvSpPr>
            <a:spLocks noGrp="1"/>
          </p:cNvSpPr>
          <p:nvPr>
            <p:ph type="sldNum" sz="quarter" idx="12"/>
          </p:nvPr>
        </p:nvSpPr>
        <p:spPr/>
        <p:txBody>
          <a:bodyPr/>
          <a:lstStyle/>
          <a:p>
            <a:pPr>
              <a:defRPr/>
            </a:pPr>
            <a:fld id="{1141314C-F54C-464D-9EDC-1B1B988577E6}" type="slidenum">
              <a:rPr lang="en-US" smtClean="0"/>
              <a:pPr>
                <a:defRPr/>
              </a:pPr>
              <a:t>34</a:t>
            </a:fld>
            <a:endParaRPr lang="en-US"/>
          </a:p>
        </p:txBody>
      </p:sp>
      <p:pic>
        <p:nvPicPr>
          <p:cNvPr id="5" name="Picture 4" descr="Text&#10;&#10;Description automatically generated with medium confidence">
            <a:extLst>
              <a:ext uri="{FF2B5EF4-FFF2-40B4-BE49-F238E27FC236}">
                <a16:creationId xmlns:a16="http://schemas.microsoft.com/office/drawing/2014/main" id="{E3A46AD7-9729-024E-BF84-923D535518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1000"/>
            <a:ext cx="5138245" cy="2021205"/>
          </a:xfrm>
          <a:prstGeom prst="rect">
            <a:avLst/>
          </a:prstGeom>
        </p:spPr>
      </p:pic>
    </p:spTree>
    <p:extLst>
      <p:ext uri="{BB962C8B-B14F-4D97-AF65-F5344CB8AC3E}">
        <p14:creationId xmlns:p14="http://schemas.microsoft.com/office/powerpoint/2010/main" val="2878669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AB37-199D-8F48-A628-C8CE5A5F75C7}"/>
              </a:ext>
            </a:extLst>
          </p:cNvPr>
          <p:cNvSpPr>
            <a:spLocks noGrp="1"/>
          </p:cNvSpPr>
          <p:nvPr>
            <p:ph type="title"/>
          </p:nvPr>
        </p:nvSpPr>
        <p:spPr/>
        <p:txBody>
          <a:bodyPr/>
          <a:lstStyle/>
          <a:p>
            <a:r>
              <a:rPr lang="en-US" dirty="0"/>
              <a:t>Cosine Similarity </a:t>
            </a:r>
            <a:br>
              <a:rPr lang="en-US" dirty="0"/>
            </a:br>
            <a:r>
              <a:rPr lang="en-US" dirty="0"/>
              <a:t>(graphical demo)</a:t>
            </a:r>
          </a:p>
        </p:txBody>
      </p:sp>
      <p:pic>
        <p:nvPicPr>
          <p:cNvPr id="6" name="Content Placeholder 5" descr="Timeline&#10;&#10;Description automatically generated">
            <a:extLst>
              <a:ext uri="{FF2B5EF4-FFF2-40B4-BE49-F238E27FC236}">
                <a16:creationId xmlns:a16="http://schemas.microsoft.com/office/drawing/2014/main" id="{4D27F4D0-1175-0C48-8345-5975DB1EF6F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2710596"/>
            <a:ext cx="7772400" cy="2656008"/>
          </a:xfrm>
        </p:spPr>
      </p:pic>
      <p:sp>
        <p:nvSpPr>
          <p:cNvPr id="4" name="Slide Number Placeholder 3">
            <a:extLst>
              <a:ext uri="{FF2B5EF4-FFF2-40B4-BE49-F238E27FC236}">
                <a16:creationId xmlns:a16="http://schemas.microsoft.com/office/drawing/2014/main" id="{4D5826FA-3691-144F-ABA9-3388A81C0903}"/>
              </a:ext>
            </a:extLst>
          </p:cNvPr>
          <p:cNvSpPr>
            <a:spLocks noGrp="1"/>
          </p:cNvSpPr>
          <p:nvPr>
            <p:ph type="sldNum" sz="quarter" idx="12"/>
          </p:nvPr>
        </p:nvSpPr>
        <p:spPr/>
        <p:txBody>
          <a:bodyPr/>
          <a:lstStyle/>
          <a:p>
            <a:pPr>
              <a:defRPr/>
            </a:pPr>
            <a:fld id="{1141314C-F54C-464D-9EDC-1B1B988577E6}" type="slidenum">
              <a:rPr lang="en-US" smtClean="0"/>
              <a:pPr>
                <a:defRPr/>
              </a:pPr>
              <a:t>35</a:t>
            </a:fld>
            <a:endParaRPr lang="en-US"/>
          </a:p>
        </p:txBody>
      </p:sp>
    </p:spTree>
    <p:extLst>
      <p:ext uri="{BB962C8B-B14F-4D97-AF65-F5344CB8AC3E}">
        <p14:creationId xmlns:p14="http://schemas.microsoft.com/office/powerpoint/2010/main" val="128878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AF8D-8EC8-914F-A011-61FDA6942690}"/>
              </a:ext>
            </a:extLst>
          </p:cNvPr>
          <p:cNvSpPr>
            <a:spLocks noGrp="1"/>
          </p:cNvSpPr>
          <p:nvPr>
            <p:ph type="title"/>
          </p:nvPr>
        </p:nvSpPr>
        <p:spPr/>
        <p:txBody>
          <a:bodyPr/>
          <a:lstStyle/>
          <a:p>
            <a:r>
              <a:rPr lang="en-US" dirty="0" err="1"/>
              <a:t>Tf</a:t>
            </a:r>
            <a:r>
              <a:rPr lang="en-US" dirty="0"/>
              <a:t>*</a:t>
            </a:r>
            <a:r>
              <a:rPr lang="en-US" dirty="0" err="1"/>
              <a:t>idf</a:t>
            </a:r>
            <a:r>
              <a:rPr lang="en-US" dirty="0"/>
              <a:t> (Term </a:t>
            </a:r>
            <a:r>
              <a:rPr lang="en-US" dirty="0" err="1"/>
              <a:t>frequenCy</a:t>
            </a:r>
            <a:r>
              <a:rPr lang="en-US" dirty="0"/>
              <a:t> * inverse </a:t>
            </a:r>
            <a:r>
              <a:rPr lang="en-US"/>
              <a:t>document frequency)</a:t>
            </a:r>
            <a:endParaRPr lang="en-US" dirty="0"/>
          </a:p>
        </p:txBody>
      </p:sp>
      <p:sp>
        <p:nvSpPr>
          <p:cNvPr id="3" name="Text Placeholder 2">
            <a:extLst>
              <a:ext uri="{FF2B5EF4-FFF2-40B4-BE49-F238E27FC236}">
                <a16:creationId xmlns:a16="http://schemas.microsoft.com/office/drawing/2014/main" id="{EC07E789-B05A-ED49-A9B3-3F274C23B0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FA64F2-FA7E-B245-870E-0536982DF57A}"/>
              </a:ext>
            </a:extLst>
          </p:cNvPr>
          <p:cNvSpPr>
            <a:spLocks noGrp="1"/>
          </p:cNvSpPr>
          <p:nvPr>
            <p:ph type="sldNum" sz="quarter" idx="12"/>
          </p:nvPr>
        </p:nvSpPr>
        <p:spPr/>
        <p:txBody>
          <a:bodyPr/>
          <a:lstStyle/>
          <a:p>
            <a:pPr>
              <a:defRPr/>
            </a:pPr>
            <a:fld id="{26ADDFCB-DC42-4915-9BC9-E55121D52BB0}" type="slidenum">
              <a:rPr lang="en-US" smtClean="0"/>
              <a:pPr>
                <a:defRPr/>
              </a:pPr>
              <a:t>36</a:t>
            </a:fld>
            <a:endParaRPr lang="en-US"/>
          </a:p>
        </p:txBody>
      </p:sp>
    </p:spTree>
    <p:extLst>
      <p:ext uri="{BB962C8B-B14F-4D97-AF65-F5344CB8AC3E}">
        <p14:creationId xmlns:p14="http://schemas.microsoft.com/office/powerpoint/2010/main" val="3036142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345281" indent="-252413">
              <a:buFont typeface="Arial" panose="020B0604020202020204" pitchFamily="34" charset="0"/>
              <a:buChar char="•"/>
            </a:pPr>
            <a:r>
              <a:rPr lang="en-US" sz="2400" dirty="0"/>
              <a:t>The co-occurrence matrices we have seen represent each cell by word frequencies.</a:t>
            </a:r>
          </a:p>
          <a:p>
            <a:pPr marL="345281" indent="-252413">
              <a:buFont typeface="Arial" panose="020B0604020202020204" pitchFamily="34" charset="0"/>
              <a:buChar char="•"/>
            </a:pPr>
            <a:r>
              <a:rPr lang="en-US" sz="2400" dirty="0"/>
              <a:t>Frequency is clearly useful; if </a:t>
            </a:r>
            <a:r>
              <a:rPr lang="en-US" sz="2400" i="1" dirty="0"/>
              <a:t>sugar</a:t>
            </a:r>
            <a:r>
              <a:rPr lang="en-US" sz="2400" dirty="0"/>
              <a:t> appears a lot near </a:t>
            </a:r>
            <a:r>
              <a:rPr lang="en-US" sz="2400" i="1" dirty="0"/>
              <a:t>apricot</a:t>
            </a:r>
            <a:r>
              <a:rPr lang="en-US" sz="2400" dirty="0"/>
              <a:t>, that's useful information.</a:t>
            </a:r>
          </a:p>
          <a:p>
            <a:pPr marL="345281" indent="-252413">
              <a:buFont typeface="Arial" panose="020B0604020202020204" pitchFamily="34" charset="0"/>
              <a:buChar char="•"/>
            </a:pPr>
            <a:r>
              <a:rPr lang="en-US" sz="2400" dirty="0"/>
              <a:t>But overly frequent words like </a:t>
            </a:r>
            <a:r>
              <a:rPr lang="en-US" sz="2400" i="1" dirty="0"/>
              <a:t>the</a:t>
            </a:r>
            <a:r>
              <a:rPr lang="en-US" sz="2400" dirty="0"/>
              <a:t>, </a:t>
            </a:r>
            <a:r>
              <a:rPr lang="en-US" sz="2400" i="1" dirty="0"/>
              <a:t>it,</a:t>
            </a:r>
            <a:r>
              <a:rPr lang="en-US" sz="2400" dirty="0"/>
              <a:t> or </a:t>
            </a:r>
            <a:r>
              <a:rPr lang="en-US" sz="2400" i="1" dirty="0"/>
              <a:t>they</a:t>
            </a:r>
            <a:r>
              <a:rPr lang="en-US" sz="2400" dirty="0"/>
              <a:t> are not very informative about the context</a:t>
            </a:r>
          </a:p>
          <a:p>
            <a:pPr marL="345281" indent="-252413">
              <a:buFont typeface="Arial" panose="020B0604020202020204" pitchFamily="34" charset="0"/>
              <a:buChar char="•"/>
            </a:pPr>
            <a:r>
              <a:rPr lang="en-US" sz="24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0DCE-9831-E645-9674-6E97BF70944C}"/>
              </a:ext>
            </a:extLst>
          </p:cNvPr>
          <p:cNvSpPr>
            <a:spLocks noGrp="1"/>
          </p:cNvSpPr>
          <p:nvPr>
            <p:ph type="title"/>
          </p:nvPr>
        </p:nvSpPr>
        <p:spPr/>
        <p:txBody>
          <a:bodyPr/>
          <a:lstStyle/>
          <a:p>
            <a:r>
              <a:rPr lang="en-US" dirty="0" err="1"/>
              <a:t>Tf</a:t>
            </a:r>
            <a:r>
              <a:rPr lang="en-US" dirty="0"/>
              <a:t>*</a:t>
            </a:r>
            <a:r>
              <a:rPr lang="en-US" dirty="0" err="1"/>
              <a:t>idf</a:t>
            </a:r>
            <a:r>
              <a:rPr lang="en-US" dirty="0"/>
              <a:t> for word weighting</a:t>
            </a:r>
          </a:p>
        </p:txBody>
      </p:sp>
      <p:sp>
        <p:nvSpPr>
          <p:cNvPr id="3" name="Content Placeholder 2">
            <a:extLst>
              <a:ext uri="{FF2B5EF4-FFF2-40B4-BE49-F238E27FC236}">
                <a16:creationId xmlns:a16="http://schemas.microsoft.com/office/drawing/2014/main" id="{07E6A0D9-EAD7-894B-BAB4-7251F0B5FB24}"/>
              </a:ext>
            </a:extLst>
          </p:cNvPr>
          <p:cNvSpPr>
            <a:spLocks noGrp="1"/>
          </p:cNvSpPr>
          <p:nvPr>
            <p:ph idx="1"/>
          </p:nvPr>
        </p:nvSpPr>
        <p:spPr/>
        <p:txBody>
          <a:bodyPr/>
          <a:lstStyle/>
          <a:p>
            <a:r>
              <a:rPr lang="en-US" dirty="0" err="1">
                <a:cs typeface="Calibri" panose="020F0502020204030204" pitchFamily="34" charset="0"/>
              </a:rPr>
              <a:t>tf-idf</a:t>
            </a:r>
            <a:r>
              <a:rPr lang="en-US" dirty="0">
                <a:cs typeface="Calibri" panose="020F0502020204030204" pitchFamily="34" charset="0"/>
              </a:rPr>
              <a:t>: </a:t>
            </a:r>
          </a:p>
          <a:p>
            <a:pPr lvl="1"/>
            <a:r>
              <a:rPr lang="en-US" kern="1200" dirty="0"/>
              <a:t>The </a:t>
            </a:r>
            <a:r>
              <a:rPr lang="en-US" kern="1200" dirty="0" err="1"/>
              <a:t>tf-idf</a:t>
            </a:r>
            <a:r>
              <a:rPr lang="en-US" kern="1200" dirty="0"/>
              <a:t> algorithm is the product of two terms</a:t>
            </a:r>
          </a:p>
          <a:p>
            <a:pPr lvl="2"/>
            <a:r>
              <a:rPr lang="en-US" dirty="0">
                <a:cs typeface="Calibri" panose="020F0502020204030204" pitchFamily="34" charset="0"/>
              </a:rPr>
              <a:t>TF: </a:t>
            </a:r>
            <a:r>
              <a:rPr lang="en-US" kern="1200" dirty="0"/>
              <a:t>the term frequency of the word </a:t>
            </a:r>
            <a:r>
              <a:rPr lang="en-US" i="1" kern="1200" dirty="0"/>
              <a:t>t </a:t>
            </a:r>
            <a:r>
              <a:rPr lang="en-US" kern="1200" dirty="0"/>
              <a:t>in the document </a:t>
            </a:r>
            <a:r>
              <a:rPr lang="en-US" i="1" kern="1200" dirty="0"/>
              <a:t>d</a:t>
            </a:r>
            <a:r>
              <a:rPr lang="en-US" kern="1200" dirty="0"/>
              <a:t>. </a:t>
            </a:r>
            <a:endParaRPr lang="en-US" dirty="0">
              <a:cs typeface="Calibri" panose="020F0502020204030204" pitchFamily="34" charset="0"/>
            </a:endParaRPr>
          </a:p>
          <a:p>
            <a:pPr lvl="2"/>
            <a:r>
              <a:rPr lang="en-US" dirty="0">
                <a:cs typeface="Calibri" panose="020F0502020204030204" pitchFamily="34" charset="0"/>
              </a:rPr>
              <a:t>IDF: inverse document frequency    </a:t>
            </a:r>
          </a:p>
          <a:p>
            <a:pPr lvl="1"/>
            <a:r>
              <a:rPr lang="en-US" dirty="0" err="1">
                <a:cs typeface="Calibri" panose="020F0502020204030204" pitchFamily="34" charset="0"/>
              </a:rPr>
              <a:t>tf-idf</a:t>
            </a:r>
            <a:r>
              <a:rPr lang="en-US" dirty="0">
                <a:cs typeface="Calibri" panose="020F0502020204030204" pitchFamily="34" charset="0"/>
              </a:rPr>
              <a:t> value for word t in document d:</a:t>
            </a:r>
          </a:p>
          <a:p>
            <a:pPr marL="457200" lvl="1" indent="0">
              <a:buNone/>
            </a:pPr>
            <a:endParaRPr lang="en-US" sz="2400" kern="1200" dirty="0"/>
          </a:p>
          <a:p>
            <a:pPr lvl="1"/>
            <a:endParaRPr lang="en-US" sz="2400" kern="1200" dirty="0"/>
          </a:p>
          <a:p>
            <a:endParaRPr lang="en-US" dirty="0"/>
          </a:p>
        </p:txBody>
      </p:sp>
      <p:sp>
        <p:nvSpPr>
          <p:cNvPr id="4" name="Slide Number Placeholder 3">
            <a:extLst>
              <a:ext uri="{FF2B5EF4-FFF2-40B4-BE49-F238E27FC236}">
                <a16:creationId xmlns:a16="http://schemas.microsoft.com/office/drawing/2014/main" id="{9F3C2A83-CBAC-3E44-A67F-80F91FC13AF3}"/>
              </a:ext>
            </a:extLst>
          </p:cNvPr>
          <p:cNvSpPr>
            <a:spLocks noGrp="1"/>
          </p:cNvSpPr>
          <p:nvPr>
            <p:ph type="sldNum" sz="quarter" idx="12"/>
          </p:nvPr>
        </p:nvSpPr>
        <p:spPr/>
        <p:txBody>
          <a:bodyPr/>
          <a:lstStyle/>
          <a:p>
            <a:pPr>
              <a:defRPr/>
            </a:pPr>
            <a:fld id="{1141314C-F54C-464D-9EDC-1B1B988577E6}" type="slidenum">
              <a:rPr lang="en-US" smtClean="0"/>
              <a:pPr>
                <a:defRPr/>
              </a:pPr>
              <a:t>38</a:t>
            </a:fld>
            <a:endParaRPr lang="en-US"/>
          </a:p>
        </p:txBody>
      </p:sp>
      <p:pic>
        <p:nvPicPr>
          <p:cNvPr id="5" name="Picture 4">
            <a:extLst>
              <a:ext uri="{FF2B5EF4-FFF2-40B4-BE49-F238E27FC236}">
                <a16:creationId xmlns:a16="http://schemas.microsoft.com/office/drawing/2014/main" id="{00FF84BF-5E18-9348-AB92-DA2B20D43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5181600"/>
            <a:ext cx="2711573" cy="527250"/>
          </a:xfrm>
          <a:prstGeom prst="rect">
            <a:avLst/>
          </a:prstGeom>
        </p:spPr>
      </p:pic>
    </p:spTree>
    <p:extLst>
      <p:ext uri="{BB962C8B-B14F-4D97-AF65-F5344CB8AC3E}">
        <p14:creationId xmlns:p14="http://schemas.microsoft.com/office/powerpoint/2010/main" val="3489635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0F95-7576-BD44-B7B0-D658F65939C7}"/>
              </a:ext>
            </a:extLst>
          </p:cNvPr>
          <p:cNvSpPr>
            <a:spLocks noGrp="1"/>
          </p:cNvSpPr>
          <p:nvPr>
            <p:ph type="title"/>
          </p:nvPr>
        </p:nvSpPr>
        <p:spPr/>
        <p:txBody>
          <a:bodyPr/>
          <a:lstStyle/>
          <a:p>
            <a:r>
              <a:rPr lang="en-US" altLang="en-US" dirty="0">
                <a:ea typeface="ＭＳ Ｐゴシック" panose="020B0600070205080204" pitchFamily="34" charset="-128"/>
              </a:rPr>
              <a:t>Term frequency </a:t>
            </a:r>
            <a:r>
              <a:rPr lang="en-US" altLang="en-US" dirty="0" err="1">
                <a:ea typeface="ＭＳ Ｐゴシック" panose="020B0600070205080204" pitchFamily="34" charset="-128"/>
              </a:rPr>
              <a:t>tf</a:t>
            </a:r>
            <a:endParaRPr lang="en-US" dirty="0"/>
          </a:p>
        </p:txBody>
      </p:sp>
      <p:sp>
        <p:nvSpPr>
          <p:cNvPr id="3" name="Content Placeholder 2">
            <a:extLst>
              <a:ext uri="{FF2B5EF4-FFF2-40B4-BE49-F238E27FC236}">
                <a16:creationId xmlns:a16="http://schemas.microsoft.com/office/drawing/2014/main" id="{01587F5E-7FE7-5D4F-9984-42901585E5BA}"/>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pPr lvl="1"/>
            <a:r>
              <a:rPr lang="en-US" dirty="0"/>
              <a:t>Raw count </a:t>
            </a:r>
          </a:p>
          <a:p>
            <a:r>
              <a:rPr lang="en-US" dirty="0"/>
              <a:t>Instead of using raw count, we squash a bit:</a:t>
            </a:r>
          </a:p>
          <a:p>
            <a:pPr lvl="1"/>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 or</a:t>
            </a:r>
          </a:p>
          <a:p>
            <a:pPr lvl="1"/>
            <a:endParaRPr lang="en-US" dirty="0"/>
          </a:p>
          <a:p>
            <a:endParaRPr lang="en-US" dirty="0"/>
          </a:p>
        </p:txBody>
      </p:sp>
      <p:sp>
        <p:nvSpPr>
          <p:cNvPr id="4" name="Slide Number Placeholder 3">
            <a:extLst>
              <a:ext uri="{FF2B5EF4-FFF2-40B4-BE49-F238E27FC236}">
                <a16:creationId xmlns:a16="http://schemas.microsoft.com/office/drawing/2014/main" id="{FC1B18EE-9DDF-EF49-B6FE-0A92F142ACA8}"/>
              </a:ext>
            </a:extLst>
          </p:cNvPr>
          <p:cNvSpPr>
            <a:spLocks noGrp="1"/>
          </p:cNvSpPr>
          <p:nvPr>
            <p:ph type="sldNum" sz="quarter" idx="12"/>
          </p:nvPr>
        </p:nvSpPr>
        <p:spPr/>
        <p:txBody>
          <a:bodyPr/>
          <a:lstStyle/>
          <a:p>
            <a:pPr>
              <a:defRPr/>
            </a:pPr>
            <a:fld id="{1141314C-F54C-464D-9EDC-1B1B988577E6}" type="slidenum">
              <a:rPr lang="en-US" smtClean="0"/>
              <a:pPr>
                <a:defRPr/>
              </a:pPr>
              <a:t>39</a:t>
            </a:fld>
            <a:endParaRPr lang="en-US"/>
          </a:p>
        </p:txBody>
      </p:sp>
      <p:graphicFrame>
        <p:nvGraphicFramePr>
          <p:cNvPr id="5" name="Object 2">
            <a:extLst>
              <a:ext uri="{FF2B5EF4-FFF2-40B4-BE49-F238E27FC236}">
                <a16:creationId xmlns:a16="http://schemas.microsoft.com/office/drawing/2014/main" id="{0028FC24-355C-4A40-922E-951F4D9873A1}"/>
              </a:ext>
            </a:extLst>
          </p:cNvPr>
          <p:cNvGraphicFramePr>
            <a:graphicFrameLocks noChangeAspect="1"/>
          </p:cNvGraphicFramePr>
          <p:nvPr>
            <p:extLst>
              <p:ext uri="{D42A27DB-BD31-4B8C-83A1-F6EECF244321}">
                <p14:modId xmlns:p14="http://schemas.microsoft.com/office/powerpoint/2010/main" val="2889499209"/>
              </p:ext>
            </p:extLst>
          </p:nvPr>
        </p:nvGraphicFramePr>
        <p:xfrm>
          <a:off x="1600200" y="4648200"/>
          <a:ext cx="5321300" cy="1104900"/>
        </p:xfrm>
        <a:graphic>
          <a:graphicData uri="http://schemas.openxmlformats.org/presentationml/2006/ole">
            <mc:AlternateContent xmlns:mc="http://schemas.openxmlformats.org/markup-compatibility/2006">
              <mc:Choice xmlns:v="urn:schemas-microsoft-com:vml" Requires="v">
                <p:oleObj name="Equation" r:id="rId2" imgW="48564800" imgH="10528300" progId="Equation.3">
                  <p:embed/>
                </p:oleObj>
              </mc:Choice>
              <mc:Fallback>
                <p:oleObj name="Equation" r:id="rId2" imgW="48564800" imgH="10528300" progId="Equation.3">
                  <p:embed/>
                  <p:pic>
                    <p:nvPicPr>
                      <p:cNvPr id="5" name="Object 2">
                        <a:extLst>
                          <a:ext uri="{FF2B5EF4-FFF2-40B4-BE49-F238E27FC236}">
                            <a16:creationId xmlns:a16="http://schemas.microsoft.com/office/drawing/2014/main" id="{0028FC24-355C-4A40-922E-951F4D987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648200"/>
                        <a:ext cx="5321300" cy="11049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50420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F586-34F1-B84D-8F76-3974A9BD1F1F}"/>
              </a:ext>
            </a:extLst>
          </p:cNvPr>
          <p:cNvSpPr>
            <a:spLocks noGrp="1"/>
          </p:cNvSpPr>
          <p:nvPr>
            <p:ph type="title"/>
          </p:nvPr>
        </p:nvSpPr>
        <p:spPr/>
        <p:txBody>
          <a:bodyPr/>
          <a:lstStyle/>
          <a:p>
            <a:r>
              <a:rPr lang="en-US" dirty="0"/>
              <a:t>Distributional Hypothesis</a:t>
            </a:r>
          </a:p>
        </p:txBody>
      </p:sp>
      <p:sp>
        <p:nvSpPr>
          <p:cNvPr id="3" name="Content Placeholder 2">
            <a:extLst>
              <a:ext uri="{FF2B5EF4-FFF2-40B4-BE49-F238E27FC236}">
                <a16:creationId xmlns:a16="http://schemas.microsoft.com/office/drawing/2014/main" id="{FC6D1CE1-DDB6-FC41-825C-8EB7601B8052}"/>
              </a:ext>
            </a:extLst>
          </p:cNvPr>
          <p:cNvSpPr>
            <a:spLocks noGrp="1"/>
          </p:cNvSpPr>
          <p:nvPr>
            <p:ph idx="1"/>
          </p:nvPr>
        </p:nvSpPr>
        <p:spPr/>
        <p:txBody>
          <a:bodyPr/>
          <a:lstStyle/>
          <a:p>
            <a:r>
              <a:rPr lang="en-US" dirty="0"/>
              <a:t>Words that occur in </a:t>
            </a:r>
            <a:r>
              <a:rPr lang="en-US" i="1" dirty="0"/>
              <a:t>similar contexts </a:t>
            </a:r>
            <a:r>
              <a:rPr lang="en-US" dirty="0"/>
              <a:t>tend to have </a:t>
            </a:r>
            <a:r>
              <a:rPr lang="en-US" i="1" dirty="0"/>
              <a:t>similar meanings</a:t>
            </a:r>
            <a:r>
              <a:rPr lang="en-US" dirty="0"/>
              <a:t>. </a:t>
            </a:r>
          </a:p>
          <a:p>
            <a:pPr lvl="1"/>
            <a:r>
              <a:rPr lang="en-US" dirty="0"/>
              <a:t>This link between similarity in how words are distributed and similarity in what they mean is called the “distributional hypothesis.”</a:t>
            </a:r>
          </a:p>
          <a:p>
            <a:pPr lvl="2"/>
            <a:r>
              <a:rPr lang="en-US" dirty="0"/>
              <a:t>The hypothesis was first formulated in the 1950s by linguists like </a:t>
            </a:r>
            <a:r>
              <a:rPr lang="en-US" dirty="0" err="1"/>
              <a:t>Joos</a:t>
            </a:r>
            <a:r>
              <a:rPr lang="en-US" dirty="0"/>
              <a:t> (1950), Harris (1954), and Firth (1957) </a:t>
            </a:r>
          </a:p>
          <a:p>
            <a:pPr lvl="1"/>
            <a:endParaRPr lang="en-US" dirty="0"/>
          </a:p>
          <a:p>
            <a:endParaRPr lang="en-US" dirty="0"/>
          </a:p>
        </p:txBody>
      </p:sp>
      <p:sp>
        <p:nvSpPr>
          <p:cNvPr id="4" name="Slide Number Placeholder 3">
            <a:extLst>
              <a:ext uri="{FF2B5EF4-FFF2-40B4-BE49-F238E27FC236}">
                <a16:creationId xmlns:a16="http://schemas.microsoft.com/office/drawing/2014/main" id="{E5E7E732-684E-0C4C-8B07-47D03B25EFE6}"/>
              </a:ext>
            </a:extLst>
          </p:cNvPr>
          <p:cNvSpPr>
            <a:spLocks noGrp="1"/>
          </p:cNvSpPr>
          <p:nvPr>
            <p:ph type="sldNum" sz="quarter" idx="12"/>
          </p:nvPr>
        </p:nvSpPr>
        <p:spPr/>
        <p:txBody>
          <a:bodyPr/>
          <a:lstStyle/>
          <a:p>
            <a:pPr>
              <a:defRPr/>
            </a:pPr>
            <a:fld id="{1141314C-F54C-464D-9EDC-1B1B988577E6}" type="slidenum">
              <a:rPr lang="en-US" smtClean="0"/>
              <a:pPr>
                <a:defRPr/>
              </a:pPr>
              <a:t>4</a:t>
            </a:fld>
            <a:endParaRPr lang="en-US"/>
          </a:p>
        </p:txBody>
      </p:sp>
    </p:spTree>
    <p:extLst>
      <p:ext uri="{BB962C8B-B14F-4D97-AF65-F5344CB8AC3E}">
        <p14:creationId xmlns:p14="http://schemas.microsoft.com/office/powerpoint/2010/main" val="3630070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1C5E-3B2F-D14A-B3C0-1EA1E17959AD}"/>
              </a:ext>
            </a:extLst>
          </p:cNvPr>
          <p:cNvSpPr>
            <a:spLocks noGrp="1"/>
          </p:cNvSpPr>
          <p:nvPr>
            <p:ph type="title"/>
          </p:nvPr>
        </p:nvSpPr>
        <p:spPr/>
        <p:txBody>
          <a:bodyPr/>
          <a:lstStyle/>
          <a:p>
            <a:r>
              <a:rPr lang="en-US" altLang="en-US" dirty="0">
                <a:ea typeface="ＭＳ Ｐゴシック" panose="020B0600070205080204" pitchFamily="34" charset="-128"/>
              </a:rPr>
              <a:t>Log-frequency weighting</a:t>
            </a:r>
            <a:endParaRPr lang="en-US" dirty="0"/>
          </a:p>
        </p:txBody>
      </p:sp>
      <p:sp>
        <p:nvSpPr>
          <p:cNvPr id="3" name="Content Placeholder 2">
            <a:extLst>
              <a:ext uri="{FF2B5EF4-FFF2-40B4-BE49-F238E27FC236}">
                <a16:creationId xmlns:a16="http://schemas.microsoft.com/office/drawing/2014/main" id="{B0B570D9-4BA8-C743-9070-5C55EEF242DA}"/>
              </a:ext>
            </a:extLst>
          </p:cNvPr>
          <p:cNvSpPr>
            <a:spLocks noGrp="1"/>
          </p:cNvSpPr>
          <p:nvPr>
            <p:ph idx="1"/>
          </p:nvPr>
        </p:nvSpPr>
        <p:spPr/>
        <p:txBody>
          <a:bodyPr/>
          <a:lstStyle/>
          <a:p>
            <a:r>
              <a:rPr lang="en-US" altLang="en-US" dirty="0">
                <a:ea typeface="ＭＳ Ｐゴシック" panose="020B0600070205080204" pitchFamily="34" charset="-128"/>
              </a:rPr>
              <a:t>The log frequency weight of term t in d is</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0 → 0, 1 → 1, 2 → 1.3, 10 → 2, 1000 → 4, etc.</a:t>
            </a:r>
          </a:p>
          <a:p>
            <a:endParaRPr lang="en-US" altLang="en-US" dirty="0">
              <a:ea typeface="ＭＳ Ｐゴシック" panose="020B0600070205080204" pitchFamily="34" charset="-128"/>
            </a:endParaRPr>
          </a:p>
          <a:p>
            <a:endParaRPr lang="en-US" dirty="0"/>
          </a:p>
        </p:txBody>
      </p:sp>
      <p:sp>
        <p:nvSpPr>
          <p:cNvPr id="4" name="Slide Number Placeholder 3">
            <a:extLst>
              <a:ext uri="{FF2B5EF4-FFF2-40B4-BE49-F238E27FC236}">
                <a16:creationId xmlns:a16="http://schemas.microsoft.com/office/drawing/2014/main" id="{6305182A-87B1-B94B-AAE3-3A950C6CF674}"/>
              </a:ext>
            </a:extLst>
          </p:cNvPr>
          <p:cNvSpPr>
            <a:spLocks noGrp="1"/>
          </p:cNvSpPr>
          <p:nvPr>
            <p:ph type="sldNum" sz="quarter" idx="12"/>
          </p:nvPr>
        </p:nvSpPr>
        <p:spPr/>
        <p:txBody>
          <a:bodyPr/>
          <a:lstStyle/>
          <a:p>
            <a:pPr>
              <a:defRPr/>
            </a:pPr>
            <a:fld id="{1141314C-F54C-464D-9EDC-1B1B988577E6}" type="slidenum">
              <a:rPr lang="en-US" smtClean="0"/>
              <a:pPr>
                <a:defRPr/>
              </a:pPr>
              <a:t>40</a:t>
            </a:fld>
            <a:endParaRPr lang="en-US"/>
          </a:p>
        </p:txBody>
      </p:sp>
      <p:graphicFrame>
        <p:nvGraphicFramePr>
          <p:cNvPr id="5" name="Object 2">
            <a:extLst>
              <a:ext uri="{FF2B5EF4-FFF2-40B4-BE49-F238E27FC236}">
                <a16:creationId xmlns:a16="http://schemas.microsoft.com/office/drawing/2014/main" id="{B1C40136-C0CE-4E4B-AE1F-3377758BA64B}"/>
              </a:ext>
            </a:extLst>
          </p:cNvPr>
          <p:cNvGraphicFramePr>
            <a:graphicFrameLocks noChangeAspect="1"/>
          </p:cNvGraphicFramePr>
          <p:nvPr>
            <p:extLst>
              <p:ext uri="{D42A27DB-BD31-4B8C-83A1-F6EECF244321}">
                <p14:modId xmlns:p14="http://schemas.microsoft.com/office/powerpoint/2010/main" val="1019874752"/>
              </p:ext>
            </p:extLst>
          </p:nvPr>
        </p:nvGraphicFramePr>
        <p:xfrm>
          <a:off x="1600200" y="2743200"/>
          <a:ext cx="5321300" cy="1104900"/>
        </p:xfrm>
        <a:graphic>
          <a:graphicData uri="http://schemas.openxmlformats.org/presentationml/2006/ole">
            <mc:AlternateContent xmlns:mc="http://schemas.openxmlformats.org/markup-compatibility/2006">
              <mc:Choice xmlns:v="urn:schemas-microsoft-com:vml" Requires="v">
                <p:oleObj name="Equation" r:id="rId2" imgW="48564800" imgH="10528300" progId="Equation.3">
                  <p:embed/>
                </p:oleObj>
              </mc:Choice>
              <mc:Fallback>
                <p:oleObj name="Equation" r:id="rId2" imgW="48564800" imgH="10528300" progId="Equation.3">
                  <p:embed/>
                  <p:pic>
                    <p:nvPicPr>
                      <p:cNvPr id="5" name="Object 2">
                        <a:extLst>
                          <a:ext uri="{FF2B5EF4-FFF2-40B4-BE49-F238E27FC236}">
                            <a16:creationId xmlns:a16="http://schemas.microsoft.com/office/drawing/2014/main" id="{B1C40136-C0CE-4E4B-AE1F-3377758BA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743200"/>
                        <a:ext cx="5321300" cy="11049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04443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6D7A-483A-234B-A9EF-7B5CDFC4FAFB}"/>
              </a:ext>
            </a:extLst>
          </p:cNvPr>
          <p:cNvSpPr>
            <a:spLocks noGrp="1"/>
          </p:cNvSpPr>
          <p:nvPr>
            <p:ph type="title"/>
          </p:nvPr>
        </p:nvSpPr>
        <p:spPr/>
        <p:txBody>
          <a:bodyPr/>
          <a:lstStyle/>
          <a:p>
            <a:r>
              <a:rPr lang="en-US" altLang="en-US" dirty="0">
                <a:ea typeface="ＭＳ Ｐゴシック" panose="020B0600070205080204" pitchFamily="34" charset="-128"/>
              </a:rPr>
              <a:t>Term frequency </a:t>
            </a:r>
            <a:r>
              <a:rPr lang="en-US" altLang="en-US" dirty="0" err="1">
                <a:ea typeface="ＭＳ Ｐゴシック" panose="020B0600070205080204" pitchFamily="34" charset="-128"/>
              </a:rPr>
              <a:t>tf</a:t>
            </a:r>
            <a:endParaRPr lang="en-US" dirty="0"/>
          </a:p>
        </p:txBody>
      </p:sp>
      <p:sp>
        <p:nvSpPr>
          <p:cNvPr id="3" name="Content Placeholder 2">
            <a:extLst>
              <a:ext uri="{FF2B5EF4-FFF2-40B4-BE49-F238E27FC236}">
                <a16:creationId xmlns:a16="http://schemas.microsoft.com/office/drawing/2014/main" id="{0C6EA2D0-58AD-B349-B601-0C7D96E1D4A8}"/>
              </a:ext>
            </a:extLst>
          </p:cNvPr>
          <p:cNvSpPr>
            <a:spLocks noGrp="1"/>
          </p:cNvSpPr>
          <p:nvPr>
            <p:ph idx="1"/>
          </p:nvPr>
        </p:nvSpPr>
        <p:spPr/>
        <p:txBody>
          <a:bodyPr/>
          <a:lstStyle/>
          <a:p>
            <a:pPr eaLnBrk="1" hangingPunct="1"/>
            <a:r>
              <a:rPr lang="en-US" altLang="en-US" sz="2800" dirty="0">
                <a:ea typeface="ＭＳ Ｐゴシック" panose="020B0600070205080204" pitchFamily="34" charset="-128"/>
              </a:rPr>
              <a:t>The term frequency </a:t>
            </a:r>
            <a:r>
              <a:rPr lang="en-US" altLang="en-US" sz="2800" dirty="0" err="1">
                <a:ea typeface="ＭＳ Ｐゴシック" panose="020B0600070205080204" pitchFamily="34" charset="-128"/>
              </a:rPr>
              <a:t>tf</a:t>
            </a:r>
            <a:r>
              <a:rPr lang="en-US" altLang="en-US" sz="2800" i="1" baseline="-25000" dirty="0" err="1">
                <a:ea typeface="ＭＳ Ｐゴシック" panose="020B0600070205080204" pitchFamily="34" charset="-128"/>
              </a:rPr>
              <a:t>t,d</a:t>
            </a:r>
            <a:r>
              <a:rPr lang="en-US" altLang="en-US" sz="2800" dirty="0">
                <a:ea typeface="ＭＳ Ｐゴシック" panose="020B0600070205080204" pitchFamily="34" charset="-128"/>
              </a:rPr>
              <a:t> of term </a:t>
            </a:r>
            <a:r>
              <a:rPr lang="en-US" altLang="en-US" sz="2800" i="1" dirty="0">
                <a:ea typeface="ＭＳ Ｐゴシック" panose="020B0600070205080204" pitchFamily="34" charset="-128"/>
              </a:rPr>
              <a:t>t</a:t>
            </a:r>
            <a:r>
              <a:rPr lang="en-US" altLang="en-US" sz="2800" dirty="0">
                <a:ea typeface="ＭＳ Ｐゴシック" panose="020B0600070205080204" pitchFamily="34" charset="-128"/>
              </a:rPr>
              <a:t> in document </a:t>
            </a:r>
            <a:r>
              <a:rPr lang="en-US" altLang="en-US" sz="2800" i="1" dirty="0">
                <a:ea typeface="ＭＳ Ｐゴシック" panose="020B0600070205080204" pitchFamily="34" charset="-128"/>
              </a:rPr>
              <a:t>d</a:t>
            </a:r>
            <a:r>
              <a:rPr lang="en-US" altLang="en-US" sz="2800" dirty="0">
                <a:ea typeface="ＭＳ Ｐゴシック" panose="020B0600070205080204" pitchFamily="34" charset="-128"/>
              </a:rPr>
              <a:t> is defined as the number of times that </a:t>
            </a:r>
            <a:r>
              <a:rPr lang="en-US" altLang="en-US" sz="2800" i="1" dirty="0">
                <a:ea typeface="ＭＳ Ｐゴシック" panose="020B0600070205080204" pitchFamily="34" charset="-128"/>
              </a:rPr>
              <a:t>t </a:t>
            </a:r>
            <a:r>
              <a:rPr lang="en-US" altLang="en-US" sz="2800" dirty="0">
                <a:ea typeface="ＭＳ Ｐゴシック" panose="020B0600070205080204" pitchFamily="34" charset="-128"/>
              </a:rPr>
              <a:t>occurs in </a:t>
            </a:r>
            <a:r>
              <a:rPr lang="en-US" altLang="en-US" sz="2800" i="1" dirty="0">
                <a:ea typeface="ＭＳ Ｐゴシック" panose="020B0600070205080204" pitchFamily="34" charset="-128"/>
              </a:rPr>
              <a:t>d</a:t>
            </a:r>
            <a:r>
              <a:rPr lang="en-US" altLang="en-US" sz="2800" dirty="0">
                <a:ea typeface="ＭＳ Ｐゴシック" panose="020B0600070205080204" pitchFamily="34" charset="-128"/>
              </a:rPr>
              <a:t>.</a:t>
            </a:r>
          </a:p>
          <a:p>
            <a:pPr eaLnBrk="1" hangingPunct="1"/>
            <a:r>
              <a:rPr lang="en-US" altLang="en-US" sz="2800" dirty="0">
                <a:ea typeface="ＭＳ Ｐゴシック" panose="020B0600070205080204" pitchFamily="34" charset="-128"/>
              </a:rPr>
              <a:t>We want to use </a:t>
            </a:r>
            <a:r>
              <a:rPr lang="en-US" altLang="en-US" sz="2800" dirty="0" err="1">
                <a:ea typeface="ＭＳ Ｐゴシック" panose="020B0600070205080204" pitchFamily="34" charset="-128"/>
              </a:rPr>
              <a:t>tf</a:t>
            </a:r>
            <a:r>
              <a:rPr lang="en-US" altLang="en-US" sz="2800" dirty="0">
                <a:ea typeface="ＭＳ Ｐゴシック" panose="020B0600070205080204" pitchFamily="34" charset="-128"/>
              </a:rPr>
              <a:t> when computing query-document match scores. But how?</a:t>
            </a:r>
          </a:p>
          <a:p>
            <a:pPr eaLnBrk="1" hangingPunct="1"/>
            <a:r>
              <a:rPr lang="en-US" altLang="en-US" sz="2800" dirty="0">
                <a:ea typeface="ＭＳ Ｐゴシック" panose="020B0600070205080204" pitchFamily="34" charset="-128"/>
              </a:rPr>
              <a:t>Raw term frequency is not what we want:</a:t>
            </a:r>
          </a:p>
          <a:p>
            <a:pPr lvl="1" eaLnBrk="1" hangingPunct="1"/>
            <a:r>
              <a:rPr lang="en-US" altLang="en-US" sz="2400" dirty="0">
                <a:ea typeface="ＭＳ Ｐゴシック" panose="020B0600070205080204" pitchFamily="34" charset="-128"/>
              </a:rPr>
              <a:t>A document with 10 occurrences of the term is more relevant than a document with 1 occurrence of the term.</a:t>
            </a:r>
          </a:p>
          <a:p>
            <a:pPr lvl="1" eaLnBrk="1" hangingPunct="1"/>
            <a:r>
              <a:rPr lang="en-US" altLang="en-US" sz="2400" dirty="0">
                <a:ea typeface="ＭＳ Ｐゴシック" panose="020B0600070205080204" pitchFamily="34" charset="-128"/>
              </a:rPr>
              <a:t>But not 10 times more relevant.</a:t>
            </a:r>
          </a:p>
          <a:p>
            <a:pPr eaLnBrk="1" hangingPunct="1"/>
            <a:r>
              <a:rPr lang="en-US" altLang="en-US" sz="2800" dirty="0">
                <a:ea typeface="ＭＳ Ｐゴシック" panose="020B0600070205080204" pitchFamily="34" charset="-128"/>
              </a:rPr>
              <a:t>Relevance does not increase proportionally with term frequency.</a:t>
            </a:r>
          </a:p>
          <a:p>
            <a:endParaRPr lang="en-US" sz="2800" dirty="0"/>
          </a:p>
        </p:txBody>
      </p:sp>
      <p:sp>
        <p:nvSpPr>
          <p:cNvPr id="4" name="Slide Number Placeholder 3">
            <a:extLst>
              <a:ext uri="{FF2B5EF4-FFF2-40B4-BE49-F238E27FC236}">
                <a16:creationId xmlns:a16="http://schemas.microsoft.com/office/drawing/2014/main" id="{3374CA0C-3CB8-3248-A315-93BFAA3F867F}"/>
              </a:ext>
            </a:extLst>
          </p:cNvPr>
          <p:cNvSpPr>
            <a:spLocks noGrp="1"/>
          </p:cNvSpPr>
          <p:nvPr>
            <p:ph type="sldNum" sz="quarter" idx="12"/>
          </p:nvPr>
        </p:nvSpPr>
        <p:spPr/>
        <p:txBody>
          <a:bodyPr/>
          <a:lstStyle/>
          <a:p>
            <a:pPr>
              <a:defRPr/>
            </a:pPr>
            <a:fld id="{1141314C-F54C-464D-9EDC-1B1B988577E6}" type="slidenum">
              <a:rPr lang="en-US" smtClean="0"/>
              <a:pPr>
                <a:defRPr/>
              </a:pPr>
              <a:t>41</a:t>
            </a:fld>
            <a:endParaRPr lang="en-US"/>
          </a:p>
        </p:txBody>
      </p:sp>
    </p:spTree>
    <p:extLst>
      <p:ext uri="{BB962C8B-B14F-4D97-AF65-F5344CB8AC3E}">
        <p14:creationId xmlns:p14="http://schemas.microsoft.com/office/powerpoint/2010/main" val="1228922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822961" y="2057400"/>
            <a:ext cx="8092439" cy="3943350"/>
          </a:xfrm>
        </p:spPr>
        <p:txBody>
          <a:bodyPr>
            <a:normAutofit/>
          </a:bodyPr>
          <a:lstStyle/>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2E105-7524-5743-96EA-3A7FF3F2D92C}"/>
              </a:ext>
            </a:extLst>
          </p:cNvPr>
          <p:cNvSpPr>
            <a:spLocks noGrp="1"/>
          </p:cNvSpPr>
          <p:nvPr>
            <p:ph type="title"/>
          </p:nvPr>
        </p:nvSpPr>
        <p:spPr/>
        <p:txBody>
          <a:bodyPr/>
          <a:lstStyle/>
          <a:p>
            <a:r>
              <a:rPr lang="en-US" altLang="en-US" dirty="0">
                <a:ea typeface="ＭＳ Ｐゴシック" panose="020B0600070205080204" pitchFamily="34" charset="-128"/>
              </a:rPr>
              <a:t>Document frequency … 1</a:t>
            </a:r>
            <a:endParaRPr lang="en-US" dirty="0"/>
          </a:p>
        </p:txBody>
      </p:sp>
      <p:sp>
        <p:nvSpPr>
          <p:cNvPr id="3" name="Content Placeholder 2">
            <a:extLst>
              <a:ext uri="{FF2B5EF4-FFF2-40B4-BE49-F238E27FC236}">
                <a16:creationId xmlns:a16="http://schemas.microsoft.com/office/drawing/2014/main" id="{BB019377-BA37-5B42-8F1C-18945F77D910}"/>
              </a:ext>
            </a:extLst>
          </p:cNvPr>
          <p:cNvSpPr>
            <a:spLocks noGrp="1"/>
          </p:cNvSpPr>
          <p:nvPr>
            <p:ph idx="1"/>
          </p:nvPr>
        </p:nvSpPr>
        <p:spPr/>
        <p:txBody>
          <a:bodyPr/>
          <a:lstStyle/>
          <a:p>
            <a:pPr eaLnBrk="1" hangingPunct="1"/>
            <a:r>
              <a:rPr lang="en-US" altLang="en-US" sz="2800" dirty="0">
                <a:ea typeface="ＭＳ Ｐゴシック" panose="020B0600070205080204" pitchFamily="34" charset="-128"/>
              </a:rPr>
              <a:t>Rare terms are more informative than frequent terms</a:t>
            </a:r>
          </a:p>
          <a:p>
            <a:pPr lvl="1" eaLnBrk="1" hangingPunct="1"/>
            <a:r>
              <a:rPr lang="en-US" altLang="en-US" sz="2400" dirty="0">
                <a:ea typeface="ＭＳ Ｐゴシック" panose="020B0600070205080204" pitchFamily="34" charset="-128"/>
              </a:rPr>
              <a:t>For example: stop words are very frequent</a:t>
            </a:r>
          </a:p>
          <a:p>
            <a:pPr lvl="2" eaLnBrk="1" hangingPunct="1"/>
            <a:r>
              <a:rPr lang="en-US" altLang="en-US" sz="2000" dirty="0">
                <a:ea typeface="ＭＳ Ｐゴシック" panose="020B0600070205080204" pitchFamily="34" charset="-128"/>
              </a:rPr>
              <a:t>A, the, is, they </a:t>
            </a:r>
          </a:p>
          <a:p>
            <a:pPr eaLnBrk="1" hangingPunct="1"/>
            <a:r>
              <a:rPr lang="en-US" altLang="en-US" sz="2800" dirty="0">
                <a:ea typeface="ＭＳ Ｐゴシック" panose="020B0600070205080204" pitchFamily="34" charset="-128"/>
              </a:rPr>
              <a:t>Consider a term in the query that is rare in the collection (e.g., </a:t>
            </a:r>
            <a:r>
              <a:rPr lang="en-US" altLang="en-US" sz="2800" i="1" dirty="0" err="1">
                <a:ea typeface="ＭＳ Ｐゴシック" panose="020B0600070205080204" pitchFamily="34" charset="-128"/>
              </a:rPr>
              <a:t>arachnocentric</a:t>
            </a:r>
            <a:r>
              <a:rPr lang="en-US" altLang="en-US" sz="2800" dirty="0">
                <a:ea typeface="ＭＳ Ｐゴシック" panose="020B0600070205080204" pitchFamily="34" charset="-128"/>
              </a:rPr>
              <a:t>)</a:t>
            </a:r>
          </a:p>
          <a:p>
            <a:pPr eaLnBrk="1" hangingPunct="1"/>
            <a:r>
              <a:rPr lang="en-US" altLang="en-US" sz="2800" dirty="0">
                <a:ea typeface="ＭＳ Ｐゴシック" panose="020B0600070205080204" pitchFamily="34" charset="-128"/>
              </a:rPr>
              <a:t>A document containing this term is very likely to be relevant to the query </a:t>
            </a:r>
            <a:r>
              <a:rPr lang="en-US" altLang="en-US" sz="2800" i="1" dirty="0" err="1">
                <a:ea typeface="ＭＳ Ｐゴシック" panose="020B0600070205080204" pitchFamily="34" charset="-128"/>
              </a:rPr>
              <a:t>arachnocentric</a:t>
            </a:r>
            <a:endParaRPr lang="en-US" altLang="en-US" sz="2800" dirty="0">
              <a:ea typeface="ＭＳ Ｐゴシック" panose="020B0600070205080204" pitchFamily="34" charset="-128"/>
            </a:endParaRPr>
          </a:p>
          <a:p>
            <a:pPr eaLnBrk="1" hangingPunct="1"/>
            <a:r>
              <a:rPr lang="en-US" altLang="en-US" sz="2800" dirty="0">
                <a:ea typeface="ＭＳ Ｐゴシック" panose="020B0600070205080204" pitchFamily="34" charset="-128"/>
              </a:rPr>
              <a:t>→ We want a high weight for rare terms like </a:t>
            </a:r>
            <a:r>
              <a:rPr lang="en-US" altLang="en-US" sz="2800" i="1" dirty="0" err="1">
                <a:ea typeface="ＭＳ Ｐゴシック" panose="020B0600070205080204" pitchFamily="34" charset="-128"/>
              </a:rPr>
              <a:t>arachnocentric</a:t>
            </a:r>
            <a:r>
              <a:rPr lang="en-US" altLang="en-US" sz="2800" dirty="0">
                <a:ea typeface="ＭＳ Ｐゴシック" panose="020B0600070205080204" pitchFamily="34" charset="-128"/>
              </a:rPr>
              <a:t>.</a:t>
            </a:r>
          </a:p>
          <a:p>
            <a:endParaRPr lang="en-US" sz="2800" dirty="0"/>
          </a:p>
        </p:txBody>
      </p:sp>
      <p:sp>
        <p:nvSpPr>
          <p:cNvPr id="4" name="Slide Number Placeholder 3">
            <a:extLst>
              <a:ext uri="{FF2B5EF4-FFF2-40B4-BE49-F238E27FC236}">
                <a16:creationId xmlns:a16="http://schemas.microsoft.com/office/drawing/2014/main" id="{D85F9B59-DBEF-514E-B71A-67B034AF675A}"/>
              </a:ext>
            </a:extLst>
          </p:cNvPr>
          <p:cNvSpPr>
            <a:spLocks noGrp="1"/>
          </p:cNvSpPr>
          <p:nvPr>
            <p:ph type="sldNum" sz="quarter" idx="12"/>
          </p:nvPr>
        </p:nvSpPr>
        <p:spPr/>
        <p:txBody>
          <a:bodyPr/>
          <a:lstStyle/>
          <a:p>
            <a:pPr>
              <a:defRPr/>
            </a:pPr>
            <a:fld id="{1141314C-F54C-464D-9EDC-1B1B988577E6}" type="slidenum">
              <a:rPr lang="en-US" smtClean="0"/>
              <a:pPr>
                <a:defRPr/>
              </a:pPr>
              <a:t>43</a:t>
            </a:fld>
            <a:endParaRPr lang="en-US"/>
          </a:p>
        </p:txBody>
      </p:sp>
    </p:spTree>
    <p:extLst>
      <p:ext uri="{BB962C8B-B14F-4D97-AF65-F5344CB8AC3E}">
        <p14:creationId xmlns:p14="http://schemas.microsoft.com/office/powerpoint/2010/main" val="1472684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3EB7-3220-B64E-8433-9EE5428B751D}"/>
              </a:ext>
            </a:extLst>
          </p:cNvPr>
          <p:cNvSpPr>
            <a:spLocks noGrp="1"/>
          </p:cNvSpPr>
          <p:nvPr>
            <p:ph type="title"/>
          </p:nvPr>
        </p:nvSpPr>
        <p:spPr/>
        <p:txBody>
          <a:bodyPr/>
          <a:lstStyle/>
          <a:p>
            <a:r>
              <a:rPr lang="en-US" altLang="en-US" dirty="0">
                <a:ea typeface="ＭＳ Ｐゴシック" panose="020B0600070205080204" pitchFamily="34" charset="-128"/>
              </a:rPr>
              <a:t>Document frequency … 2</a:t>
            </a:r>
            <a:endParaRPr lang="en-US" dirty="0"/>
          </a:p>
        </p:txBody>
      </p:sp>
      <p:sp>
        <p:nvSpPr>
          <p:cNvPr id="3" name="Content Placeholder 2">
            <a:extLst>
              <a:ext uri="{FF2B5EF4-FFF2-40B4-BE49-F238E27FC236}">
                <a16:creationId xmlns:a16="http://schemas.microsoft.com/office/drawing/2014/main" id="{847C4579-341C-EF4B-9B7D-467AECF2051D}"/>
              </a:ext>
            </a:extLst>
          </p:cNvPr>
          <p:cNvSpPr>
            <a:spLocks noGrp="1"/>
          </p:cNvSpPr>
          <p:nvPr>
            <p:ph idx="1"/>
          </p:nvPr>
        </p:nvSpPr>
        <p:spPr/>
        <p:txBody>
          <a:bodyPr/>
          <a:lstStyle/>
          <a:p>
            <a:r>
              <a:rPr lang="en-US" altLang="en-US" sz="2400" dirty="0">
                <a:ea typeface="ＭＳ Ｐゴシック" panose="020B0600070205080204" pitchFamily="34" charset="-128"/>
              </a:rPr>
              <a:t>Frequent terms are less informative than rare terms</a:t>
            </a:r>
          </a:p>
          <a:p>
            <a:r>
              <a:rPr lang="en-US" altLang="en-US" sz="2400" dirty="0">
                <a:ea typeface="ＭＳ Ｐゴシック" panose="020B0600070205080204" pitchFamily="34" charset="-128"/>
              </a:rPr>
              <a:t>Consider a query term that is frequent in the collection (e.g., </a:t>
            </a:r>
            <a:r>
              <a:rPr lang="en-US" altLang="en-US" sz="2400" i="1" dirty="0">
                <a:ea typeface="ＭＳ Ｐゴシック" panose="020B0600070205080204" pitchFamily="34" charset="-128"/>
              </a:rPr>
              <a:t>high, increase, line</a:t>
            </a:r>
            <a:r>
              <a:rPr lang="en-US" altLang="en-US" sz="2400" dirty="0">
                <a:ea typeface="ＭＳ Ｐゴシック" panose="020B0600070205080204" pitchFamily="34" charset="-128"/>
              </a:rPr>
              <a:t>)</a:t>
            </a:r>
          </a:p>
          <a:p>
            <a:r>
              <a:rPr lang="en-US" altLang="en-US" sz="2400" dirty="0">
                <a:ea typeface="ＭＳ Ｐゴシック" panose="020B0600070205080204" pitchFamily="34" charset="-128"/>
              </a:rPr>
              <a:t>A document containing such a term is more likely to be relevant than a document that doesn’t</a:t>
            </a:r>
          </a:p>
          <a:p>
            <a:r>
              <a:rPr lang="en-US" altLang="en-US" sz="2400" dirty="0">
                <a:ea typeface="ＭＳ Ｐゴシック" panose="020B0600070205080204" pitchFamily="34" charset="-128"/>
              </a:rPr>
              <a:t>But it’s not a sure indicator of relevance.</a:t>
            </a:r>
          </a:p>
          <a:p>
            <a:r>
              <a:rPr lang="en-US" altLang="en-US" sz="2400" dirty="0">
                <a:ea typeface="ＭＳ Ｐゴシック" panose="020B0600070205080204" pitchFamily="34" charset="-128"/>
              </a:rPr>
              <a:t>→ For frequent terms, we want high positive weights for words like </a:t>
            </a:r>
            <a:r>
              <a:rPr lang="en-US" altLang="en-US" sz="2400" i="1" dirty="0">
                <a:ea typeface="ＭＳ Ｐゴシック" panose="020B0600070205080204" pitchFamily="34" charset="-128"/>
              </a:rPr>
              <a:t>high, increase, and line</a:t>
            </a:r>
          </a:p>
          <a:p>
            <a:r>
              <a:rPr lang="en-US" altLang="en-US" sz="2400" dirty="0">
                <a:ea typeface="ＭＳ Ｐゴシック" panose="020B0600070205080204" pitchFamily="34" charset="-128"/>
              </a:rPr>
              <a:t>But lower weights than for rare terms.</a:t>
            </a:r>
          </a:p>
          <a:p>
            <a:r>
              <a:rPr lang="en-US" altLang="en-US" sz="2400" dirty="0">
                <a:ea typeface="ＭＳ Ｐゴシック" panose="020B0600070205080204" pitchFamily="34" charset="-128"/>
              </a:rPr>
              <a:t>We will use document frequency (df) to capture this.</a:t>
            </a:r>
          </a:p>
          <a:p>
            <a:endParaRPr lang="en-US" sz="2400" dirty="0"/>
          </a:p>
        </p:txBody>
      </p:sp>
      <p:sp>
        <p:nvSpPr>
          <p:cNvPr id="4" name="Slide Number Placeholder 3">
            <a:extLst>
              <a:ext uri="{FF2B5EF4-FFF2-40B4-BE49-F238E27FC236}">
                <a16:creationId xmlns:a16="http://schemas.microsoft.com/office/drawing/2014/main" id="{7F771CE8-3214-6D46-AC6F-AF4498DAF01F}"/>
              </a:ext>
            </a:extLst>
          </p:cNvPr>
          <p:cNvSpPr>
            <a:spLocks noGrp="1"/>
          </p:cNvSpPr>
          <p:nvPr>
            <p:ph type="sldNum" sz="quarter" idx="12"/>
          </p:nvPr>
        </p:nvSpPr>
        <p:spPr/>
        <p:txBody>
          <a:bodyPr/>
          <a:lstStyle/>
          <a:p>
            <a:pPr>
              <a:defRPr/>
            </a:pPr>
            <a:fld id="{1141314C-F54C-464D-9EDC-1B1B988577E6}" type="slidenum">
              <a:rPr lang="en-US" smtClean="0"/>
              <a:pPr>
                <a:defRPr/>
              </a:pPr>
              <a:t>44</a:t>
            </a:fld>
            <a:endParaRPr lang="en-US"/>
          </a:p>
        </p:txBody>
      </p:sp>
    </p:spTree>
    <p:extLst>
      <p:ext uri="{BB962C8B-B14F-4D97-AF65-F5344CB8AC3E}">
        <p14:creationId xmlns:p14="http://schemas.microsoft.com/office/powerpoint/2010/main" val="743330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195E3A9-9169-1B42-8E88-172855E33150}"/>
              </a:ext>
            </a:extLst>
          </p:cNvPr>
          <p:cNvSpPr>
            <a:spLocks noGrp="1"/>
          </p:cNvSpPr>
          <p:nvPr>
            <p:ph type="title"/>
          </p:nvPr>
        </p:nvSpPr>
        <p:spPr/>
        <p:txBody>
          <a:bodyPr/>
          <a:lstStyle/>
          <a:p>
            <a:pPr eaLnBrk="1" hangingPunct="1"/>
            <a:r>
              <a:rPr lang="en-US" altLang="en-US" sz="4000" dirty="0">
                <a:ea typeface="ＭＳ Ｐゴシック" panose="020B0600070205080204" pitchFamily="34" charset="-128"/>
              </a:rPr>
              <a:t>Collection vs. Document frequency</a:t>
            </a:r>
          </a:p>
        </p:txBody>
      </p:sp>
      <p:sp>
        <p:nvSpPr>
          <p:cNvPr id="37891" name="Content Placeholder 2">
            <a:extLst>
              <a:ext uri="{FF2B5EF4-FFF2-40B4-BE49-F238E27FC236}">
                <a16:creationId xmlns:a16="http://schemas.microsoft.com/office/drawing/2014/main" id="{EF899753-DC0D-5042-96AB-890F80AB6F7E}"/>
              </a:ext>
            </a:extLst>
          </p:cNvPr>
          <p:cNvSpPr>
            <a:spLocks noGrp="1"/>
          </p:cNvSpPr>
          <p:nvPr>
            <p:ph idx="1"/>
          </p:nvPr>
        </p:nvSpPr>
        <p:spPr>
          <a:xfrm>
            <a:off x="685800" y="1676400"/>
            <a:ext cx="7772400" cy="4876800"/>
          </a:xfrm>
        </p:spPr>
        <p:txBody>
          <a:bodyPr/>
          <a:lstStyle/>
          <a:p>
            <a:pPr eaLnBrk="1" hangingPunct="1"/>
            <a:r>
              <a:rPr lang="en-US" altLang="en-US" sz="2400" dirty="0">
                <a:ea typeface="ＭＳ Ｐゴシック" panose="020B0600070205080204" pitchFamily="34" charset="-128"/>
              </a:rPr>
              <a:t>The collection frequency of </a:t>
            </a:r>
            <a:r>
              <a:rPr lang="en-US" altLang="en-US" sz="2400" i="1" dirty="0">
                <a:ea typeface="ＭＳ Ｐゴシック" panose="020B0600070205080204" pitchFamily="34" charset="-128"/>
              </a:rPr>
              <a:t>t</a:t>
            </a:r>
            <a:r>
              <a:rPr lang="en-US" altLang="en-US" sz="2400" dirty="0">
                <a:ea typeface="ＭＳ Ｐゴシック" panose="020B0600070205080204" pitchFamily="34" charset="-128"/>
              </a:rPr>
              <a:t> is the number of occurrences of </a:t>
            </a:r>
            <a:r>
              <a:rPr lang="en-US" altLang="en-US" sz="2400" i="1" dirty="0">
                <a:ea typeface="ＭＳ Ｐゴシック" panose="020B0600070205080204" pitchFamily="34" charset="-128"/>
              </a:rPr>
              <a:t>t</a:t>
            </a:r>
            <a:r>
              <a:rPr lang="en-US" altLang="en-US" sz="2400" dirty="0">
                <a:ea typeface="ＭＳ Ｐゴシック" panose="020B0600070205080204" pitchFamily="34" charset="-128"/>
              </a:rPr>
              <a:t> in the collection, counting multiple occurrences.</a:t>
            </a:r>
          </a:p>
          <a:p>
            <a:pPr eaLnBrk="1" hangingPunct="1"/>
            <a:r>
              <a:rPr lang="en-US" altLang="en-US" sz="2400" dirty="0">
                <a:ea typeface="ＭＳ Ｐゴシック" panose="020B0600070205080204" pitchFamily="34" charset="-128"/>
              </a:rPr>
              <a:t>Example:</a:t>
            </a:r>
          </a:p>
          <a:p>
            <a:pPr eaLnBrk="1" hangingPunct="1"/>
            <a:endParaRPr lang="en-US" altLang="en-US" sz="2800" dirty="0">
              <a:ea typeface="ＭＳ Ｐゴシック" panose="020B0600070205080204" pitchFamily="34" charset="-128"/>
            </a:endParaRPr>
          </a:p>
          <a:p>
            <a:pPr eaLnBrk="1" hangingPunct="1"/>
            <a:endParaRPr lang="en-US" altLang="en-US" sz="2800" dirty="0">
              <a:ea typeface="ＭＳ Ｐゴシック" panose="020B0600070205080204" pitchFamily="34" charset="-128"/>
            </a:endParaRPr>
          </a:p>
          <a:p>
            <a:pPr eaLnBrk="1" hangingPunct="1">
              <a:buFont typeface="Wingdings" pitchFamily="2" charset="2"/>
              <a:buNone/>
            </a:pPr>
            <a:endParaRPr lang="en-US" altLang="en-US" sz="2800" dirty="0">
              <a:ea typeface="ＭＳ Ｐゴシック" panose="020B0600070205080204" pitchFamily="34" charset="-128"/>
            </a:endParaRPr>
          </a:p>
          <a:p>
            <a:pPr lvl="1" eaLnBrk="1" hangingPunct="1"/>
            <a:r>
              <a:rPr lang="en-US" altLang="en-US" sz="2000" dirty="0">
                <a:ea typeface="ＭＳ Ｐゴシック" panose="020B0600070205080204" pitchFamily="34" charset="-128"/>
              </a:rPr>
              <a:t>Which word is a better search term (and should get a higher weight)?</a:t>
            </a:r>
          </a:p>
        </p:txBody>
      </p:sp>
      <p:graphicFrame>
        <p:nvGraphicFramePr>
          <p:cNvPr id="4" name="Table 3">
            <a:extLst>
              <a:ext uri="{FF2B5EF4-FFF2-40B4-BE49-F238E27FC236}">
                <a16:creationId xmlns:a16="http://schemas.microsoft.com/office/drawing/2014/main" id="{3D348B2D-510E-C349-9784-DD8231469FE2}"/>
              </a:ext>
            </a:extLst>
          </p:cNvPr>
          <p:cNvGraphicFramePr>
            <a:graphicFrameLocks noGrp="1"/>
          </p:cNvGraphicFramePr>
          <p:nvPr>
            <p:extLst>
              <p:ext uri="{D42A27DB-BD31-4B8C-83A1-F6EECF244321}">
                <p14:modId xmlns:p14="http://schemas.microsoft.com/office/powerpoint/2010/main" val="478184835"/>
              </p:ext>
            </p:extLst>
          </p:nvPr>
        </p:nvGraphicFramePr>
        <p:xfrm>
          <a:off x="1115219" y="3048000"/>
          <a:ext cx="7086600" cy="1213089"/>
        </p:xfrm>
        <a:graphic>
          <a:graphicData uri="http://schemas.openxmlformats.org/drawingml/2006/table">
            <a:tbl>
              <a:tblPr/>
              <a:tblGrid>
                <a:gridCol w="1524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364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rPr>
                        <a:t>Word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Collection 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Document 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250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a:ln>
                            <a:noFill/>
                          </a:ln>
                          <a:solidFill>
                            <a:schemeClr val="tx1"/>
                          </a:solidFill>
                          <a:effectLst/>
                          <a:latin typeface="Arial" charset="0"/>
                        </a:rPr>
                        <a:t>insurance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10440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3997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extLst>
                  <a:ext uri="{0D108BD9-81ED-4DB2-BD59-A6C34878D82A}">
                    <a16:rowId xmlns:a16="http://schemas.microsoft.com/office/drawing/2014/main" val="10001"/>
                  </a:ext>
                </a:extLst>
              </a:tr>
              <a:tr h="4815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a:ln>
                            <a:noFill/>
                          </a:ln>
                          <a:solidFill>
                            <a:schemeClr val="tx1"/>
                          </a:solidFill>
                          <a:effectLst/>
                          <a:latin typeface="Arial" charset="0"/>
                        </a:rPr>
                        <a:t>try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10422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8760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extLst>
                  <a:ext uri="{0D108BD9-81ED-4DB2-BD59-A6C34878D82A}">
                    <a16:rowId xmlns:a16="http://schemas.microsoft.com/office/drawing/2014/main" val="10002"/>
                  </a:ext>
                </a:extLst>
              </a:tr>
            </a:tbl>
          </a:graphicData>
        </a:graphic>
      </p:graphicFrame>
      <p:sp>
        <p:nvSpPr>
          <p:cNvPr id="37910" name="TextBox 4">
            <a:extLst>
              <a:ext uri="{FF2B5EF4-FFF2-40B4-BE49-F238E27FC236}">
                <a16:creationId xmlns:a16="http://schemas.microsoft.com/office/drawing/2014/main" id="{EB936C7C-5571-9344-8208-A045E12E9C66}"/>
              </a:ext>
            </a:extLst>
          </p:cNvPr>
          <p:cNvSpPr txBox="1">
            <a:spLocks noChangeArrowheads="1"/>
          </p:cNvSpPr>
          <p:nvPr/>
        </p:nvSpPr>
        <p:spPr bwMode="auto">
          <a:xfrm>
            <a:off x="7620000" y="-33338"/>
            <a:ext cx="1163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en-US" sz="1600">
                <a:solidFill>
                  <a:srgbClr val="FBFCFF"/>
                </a:solidFill>
              </a:rPr>
              <a:t>Sec. 6.2.1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822961" y="2057400"/>
            <a:ext cx="8092439" cy="394335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pPr lvl="1"/>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955" y="4989331"/>
            <a:ext cx="5886450" cy="959465"/>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a:extLst>
              <a:ext uri="{FF2B5EF4-FFF2-40B4-BE49-F238E27FC236}">
                <a16:creationId xmlns:a16="http://schemas.microsoft.com/office/drawing/2014/main" id="{D6A5C1C8-480A-9648-924B-8A94E21EAA50}"/>
              </a:ext>
            </a:extLst>
          </p:cNvPr>
          <p:cNvSpPr>
            <a:spLocks noGrp="1"/>
          </p:cNvSpPr>
          <p:nvPr>
            <p:ph type="title"/>
          </p:nvPr>
        </p:nvSpPr>
        <p:spPr/>
        <p:txBody>
          <a:bodyPr/>
          <a:lstStyle/>
          <a:p>
            <a:pPr eaLnBrk="1" hangingPunct="1"/>
            <a:r>
              <a:rPr lang="en-US" altLang="en-US" dirty="0" err="1">
                <a:ea typeface="ＭＳ Ｐゴシック" panose="020B0600070205080204" pitchFamily="34" charset="-128"/>
              </a:rPr>
              <a:t>idf</a:t>
            </a:r>
            <a:r>
              <a:rPr lang="en-US" altLang="en-US" dirty="0">
                <a:ea typeface="ＭＳ Ｐゴシック" panose="020B0600070205080204" pitchFamily="34" charset="-128"/>
              </a:rPr>
              <a:t> (inverse df) weight </a:t>
            </a:r>
          </a:p>
        </p:txBody>
      </p:sp>
      <p:sp>
        <p:nvSpPr>
          <p:cNvPr id="5124" name="Content Placeholder 2">
            <a:extLst>
              <a:ext uri="{FF2B5EF4-FFF2-40B4-BE49-F238E27FC236}">
                <a16:creationId xmlns:a16="http://schemas.microsoft.com/office/drawing/2014/main" id="{EF296486-02FA-974A-9C5D-B9BC99D38E3E}"/>
              </a:ext>
            </a:extLst>
          </p:cNvPr>
          <p:cNvSpPr>
            <a:spLocks noGrp="1"/>
          </p:cNvSpPr>
          <p:nvPr>
            <p:ph idx="1"/>
          </p:nvPr>
        </p:nvSpPr>
        <p:spPr/>
        <p:txBody>
          <a:bodyPr/>
          <a:lstStyle/>
          <a:p>
            <a:pPr eaLnBrk="1" hangingPunct="1"/>
            <a:r>
              <a:rPr lang="en-US" altLang="en-US" sz="2800" dirty="0" err="1">
                <a:ea typeface="ＭＳ Ｐゴシック" panose="020B0600070205080204" pitchFamily="34" charset="-128"/>
              </a:rPr>
              <a:t>df</a:t>
            </a:r>
            <a:r>
              <a:rPr lang="en-US" altLang="en-US" sz="2800" i="1" baseline="-25000" dirty="0" err="1">
                <a:ea typeface="ＭＳ Ｐゴシック" panose="020B0600070205080204" pitchFamily="34" charset="-128"/>
              </a:rPr>
              <a:t>t</a:t>
            </a:r>
            <a:r>
              <a:rPr lang="en-US" altLang="en-US" sz="2800" dirty="0">
                <a:ea typeface="ＭＳ Ｐゴシック" panose="020B0600070205080204" pitchFamily="34" charset="-128"/>
              </a:rPr>
              <a:t> is the </a:t>
            </a:r>
            <a:r>
              <a:rPr lang="en-US" altLang="en-US" sz="2800" u="sng" dirty="0">
                <a:ea typeface="ＭＳ Ｐゴシック" panose="020B0600070205080204" pitchFamily="34" charset="-128"/>
              </a:rPr>
              <a:t>document </a:t>
            </a:r>
            <a:r>
              <a:rPr lang="en-US" altLang="en-US" sz="2800" dirty="0">
                <a:ea typeface="ＭＳ Ｐゴシック" panose="020B0600070205080204" pitchFamily="34" charset="-128"/>
              </a:rPr>
              <a:t>frequency of </a:t>
            </a:r>
            <a:r>
              <a:rPr lang="en-US" altLang="en-US" sz="2800" i="1" dirty="0">
                <a:ea typeface="ＭＳ Ｐゴシック" panose="020B0600070205080204" pitchFamily="34" charset="-128"/>
              </a:rPr>
              <a:t>t</a:t>
            </a:r>
            <a:r>
              <a:rPr lang="en-US" altLang="en-US" sz="2800" dirty="0">
                <a:ea typeface="ＭＳ Ｐゴシック" panose="020B0600070205080204" pitchFamily="34" charset="-128"/>
              </a:rPr>
              <a:t>: the number of documents that contain </a:t>
            </a:r>
            <a:r>
              <a:rPr lang="en-US" altLang="en-US" sz="2800" i="1" dirty="0">
                <a:ea typeface="ＭＳ Ｐゴシック" panose="020B0600070205080204" pitchFamily="34" charset="-128"/>
              </a:rPr>
              <a:t>t</a:t>
            </a:r>
            <a:endParaRPr lang="en-US" altLang="en-US" sz="2800" dirty="0">
              <a:ea typeface="ＭＳ Ｐゴシック" panose="020B0600070205080204" pitchFamily="34" charset="-128"/>
            </a:endParaRPr>
          </a:p>
          <a:p>
            <a:pPr lvl="1" eaLnBrk="1" hangingPunct="1"/>
            <a:r>
              <a:rPr lang="en-US" altLang="en-US" sz="2400" dirty="0" err="1">
                <a:ea typeface="ＭＳ Ｐゴシック" panose="020B0600070205080204" pitchFamily="34" charset="-128"/>
              </a:rPr>
              <a:t>df</a:t>
            </a:r>
            <a:r>
              <a:rPr lang="en-US" altLang="en-US" sz="2400" i="1" baseline="-25000" dirty="0" err="1">
                <a:ea typeface="ＭＳ Ｐゴシック" panose="020B0600070205080204" pitchFamily="34" charset="-128"/>
              </a:rPr>
              <a:t>t</a:t>
            </a:r>
            <a:r>
              <a:rPr lang="en-US" altLang="en-US" sz="2400" dirty="0">
                <a:ea typeface="ＭＳ Ｐゴシック" panose="020B0600070205080204" pitchFamily="34" charset="-128"/>
              </a:rPr>
              <a:t> is an inverse measure of the informativeness of </a:t>
            </a:r>
            <a:r>
              <a:rPr lang="en-US" altLang="en-US" sz="2400" i="1" dirty="0">
                <a:ea typeface="ＭＳ Ｐゴシック" panose="020B0600070205080204" pitchFamily="34" charset="-128"/>
              </a:rPr>
              <a:t>t</a:t>
            </a:r>
          </a:p>
          <a:p>
            <a:pPr lvl="1" eaLnBrk="1" hangingPunct="1"/>
            <a:r>
              <a:rPr lang="en-US" altLang="en-US" sz="2400" dirty="0" err="1">
                <a:ea typeface="ＭＳ Ｐゴシック" panose="020B0600070205080204" pitchFamily="34" charset="-128"/>
              </a:rPr>
              <a:t>df</a:t>
            </a:r>
            <a:r>
              <a:rPr lang="en-US" altLang="en-US" sz="2400" i="1" baseline="-25000" dirty="0" err="1">
                <a:ea typeface="ＭＳ Ｐゴシック" panose="020B0600070205080204" pitchFamily="34" charset="-128"/>
              </a:rPr>
              <a:t>t</a:t>
            </a:r>
            <a:r>
              <a:rPr lang="en-US" altLang="en-US" sz="2400" i="1" baseline="-25000" dirty="0">
                <a:ea typeface="ＭＳ Ｐゴシック" panose="020B0600070205080204" pitchFamily="34" charset="-128"/>
              </a:rPr>
              <a:t> </a:t>
            </a:r>
            <a:r>
              <a:rPr lang="en-US" altLang="en-US" sz="2400" dirty="0">
                <a:ea typeface="ＭＳ Ｐゴシック" panose="020B0600070205080204" pitchFamily="34" charset="-128"/>
              </a:rPr>
              <a:t> </a:t>
            </a:r>
            <a:r>
              <a:rPr lang="en-US" altLang="en-US" sz="2400" dirty="0">
                <a:ea typeface="ＭＳ Ｐゴシック" panose="020B0600070205080204" pitchFamily="34" charset="-128"/>
                <a:sym typeface="Symbol" pitchFamily="2" charset="2"/>
              </a:rPr>
              <a:t> </a:t>
            </a:r>
            <a:r>
              <a:rPr lang="en-US" altLang="en-US" sz="2400" i="1" dirty="0">
                <a:ea typeface="ＭＳ Ｐゴシック" panose="020B0600070205080204" pitchFamily="34" charset="-128"/>
              </a:rPr>
              <a:t>N   (where N is the number of documents in the given collection or corpus)</a:t>
            </a:r>
          </a:p>
          <a:p>
            <a:pPr eaLnBrk="1" hangingPunct="1"/>
            <a:r>
              <a:rPr lang="en-US" altLang="en-US" sz="2800" dirty="0">
                <a:ea typeface="ＭＳ Ｐゴシック" panose="020B0600070205080204" pitchFamily="34" charset="-128"/>
              </a:rPr>
              <a:t>We define the </a:t>
            </a:r>
            <a:r>
              <a:rPr lang="en-US" altLang="en-US" sz="2800" dirty="0" err="1">
                <a:ea typeface="ＭＳ Ｐゴシック" panose="020B0600070205080204" pitchFamily="34" charset="-128"/>
              </a:rPr>
              <a:t>idf</a:t>
            </a:r>
            <a:r>
              <a:rPr lang="en-US" altLang="en-US" sz="2800" dirty="0">
                <a:ea typeface="ＭＳ Ｐゴシック" panose="020B0600070205080204" pitchFamily="34" charset="-128"/>
              </a:rPr>
              <a:t> (inverse document frequency) of </a:t>
            </a:r>
            <a:r>
              <a:rPr lang="en-US" altLang="en-US" sz="2800" i="1" dirty="0">
                <a:ea typeface="ＭＳ Ｐゴシック" panose="020B0600070205080204" pitchFamily="34" charset="-128"/>
              </a:rPr>
              <a:t>t</a:t>
            </a:r>
            <a:r>
              <a:rPr lang="en-US" altLang="en-US" sz="2800" dirty="0">
                <a:ea typeface="ＭＳ Ｐゴシック" panose="020B0600070205080204" pitchFamily="34" charset="-128"/>
              </a:rPr>
              <a:t> by</a:t>
            </a:r>
          </a:p>
          <a:p>
            <a:pPr eaLnBrk="1" hangingPunct="1">
              <a:buFont typeface="Wingdings" pitchFamily="2" charset="2"/>
              <a:buNone/>
            </a:pPr>
            <a:endParaRPr lang="en-US" altLang="en-US" sz="2800" dirty="0">
              <a:ea typeface="ＭＳ Ｐゴシック" panose="020B0600070205080204" pitchFamily="34" charset="-128"/>
            </a:endParaRPr>
          </a:p>
          <a:p>
            <a:pPr lvl="1" eaLnBrk="1" hangingPunct="1"/>
            <a:r>
              <a:rPr lang="en-US" altLang="en-US" sz="2400" dirty="0">
                <a:ea typeface="ＭＳ Ｐゴシック" panose="020B0600070205080204" pitchFamily="34" charset="-128"/>
              </a:rPr>
              <a:t>We use log (</a:t>
            </a:r>
            <a:r>
              <a:rPr lang="en-US" altLang="en-US" sz="2400" i="1" dirty="0">
                <a:ea typeface="ＭＳ Ｐゴシック" panose="020B0600070205080204" pitchFamily="34" charset="-128"/>
              </a:rPr>
              <a:t>N</a:t>
            </a:r>
            <a:r>
              <a:rPr lang="en-US" altLang="en-US" sz="2400" dirty="0">
                <a:ea typeface="ＭＳ Ｐゴシック" panose="020B0600070205080204" pitchFamily="34" charset="-128"/>
              </a:rPr>
              <a:t>/</a:t>
            </a:r>
            <a:r>
              <a:rPr lang="en-US" altLang="en-US" sz="2400" dirty="0" err="1">
                <a:ea typeface="ＭＳ Ｐゴシック" panose="020B0600070205080204" pitchFamily="34" charset="-128"/>
              </a:rPr>
              <a:t>df</a:t>
            </a:r>
            <a:r>
              <a:rPr lang="en-US" altLang="en-US" sz="2400" i="1" baseline="-25000" dirty="0" err="1">
                <a:ea typeface="ＭＳ Ｐゴシック" panose="020B0600070205080204" pitchFamily="34" charset="-128"/>
              </a:rPr>
              <a:t>t</a:t>
            </a:r>
            <a:r>
              <a:rPr lang="en-US" altLang="en-US" sz="2400" dirty="0">
                <a:ea typeface="ＭＳ Ｐゴシック" panose="020B0600070205080204" pitchFamily="34" charset="-128"/>
              </a:rPr>
              <a:t>) instead of </a:t>
            </a:r>
            <a:r>
              <a:rPr lang="en-US" altLang="en-US" sz="2400" i="1" dirty="0">
                <a:ea typeface="ＭＳ Ｐゴシック" panose="020B0600070205080204" pitchFamily="34" charset="-128"/>
              </a:rPr>
              <a:t>N</a:t>
            </a:r>
            <a:r>
              <a:rPr lang="en-US" altLang="en-US" sz="2400" dirty="0">
                <a:ea typeface="ＭＳ Ｐゴシック" panose="020B0600070205080204" pitchFamily="34" charset="-128"/>
              </a:rPr>
              <a:t>/</a:t>
            </a:r>
            <a:r>
              <a:rPr lang="en-US" altLang="en-US" sz="2400" dirty="0" err="1">
                <a:ea typeface="ＭＳ Ｐゴシック" panose="020B0600070205080204" pitchFamily="34" charset="-128"/>
              </a:rPr>
              <a:t>df</a:t>
            </a:r>
            <a:r>
              <a:rPr lang="en-US" altLang="en-US" sz="2400" i="1" baseline="-25000" dirty="0" err="1">
                <a:ea typeface="ＭＳ Ｐゴシック" panose="020B0600070205080204" pitchFamily="34" charset="-128"/>
              </a:rPr>
              <a:t>t</a:t>
            </a:r>
            <a:r>
              <a:rPr lang="en-US" altLang="en-US" sz="2400" dirty="0">
                <a:ea typeface="ＭＳ Ｐゴシック" panose="020B0600070205080204" pitchFamily="34" charset="-128"/>
              </a:rPr>
              <a:t> to “dampen” the effect of </a:t>
            </a:r>
            <a:r>
              <a:rPr lang="en-US" altLang="en-US" sz="2400" dirty="0" err="1">
                <a:ea typeface="ＭＳ Ｐゴシック" panose="020B0600070205080204" pitchFamily="34" charset="-128"/>
              </a:rPr>
              <a:t>idf</a:t>
            </a:r>
            <a:r>
              <a:rPr lang="en-US" altLang="en-US" sz="2400" dirty="0">
                <a:ea typeface="ＭＳ Ｐゴシック" panose="020B0600070205080204" pitchFamily="34" charset="-128"/>
              </a:rPr>
              <a:t>.</a:t>
            </a:r>
          </a:p>
        </p:txBody>
      </p:sp>
      <p:graphicFrame>
        <p:nvGraphicFramePr>
          <p:cNvPr id="5122" name="Object 2">
            <a:extLst>
              <a:ext uri="{FF2B5EF4-FFF2-40B4-BE49-F238E27FC236}">
                <a16:creationId xmlns:a16="http://schemas.microsoft.com/office/drawing/2014/main" id="{5C6843BC-302C-1341-854A-772B5C6F5EB3}"/>
              </a:ext>
            </a:extLst>
          </p:cNvPr>
          <p:cNvGraphicFramePr>
            <a:graphicFrameLocks noChangeAspect="1"/>
          </p:cNvGraphicFramePr>
          <p:nvPr>
            <p:extLst>
              <p:ext uri="{D42A27DB-BD31-4B8C-83A1-F6EECF244321}">
                <p14:modId xmlns:p14="http://schemas.microsoft.com/office/powerpoint/2010/main" val="3504673424"/>
              </p:ext>
            </p:extLst>
          </p:nvPr>
        </p:nvGraphicFramePr>
        <p:xfrm>
          <a:off x="2362200" y="4724400"/>
          <a:ext cx="3636962" cy="719137"/>
        </p:xfrm>
        <a:graphic>
          <a:graphicData uri="http://schemas.openxmlformats.org/presentationml/2006/ole">
            <mc:AlternateContent xmlns:mc="http://schemas.openxmlformats.org/markup-compatibility/2006">
              <mc:Choice xmlns:v="urn:schemas-microsoft-com:vml" Requires="v">
                <p:oleObj name="Equation" r:id="rId2" imgW="26619200" imgH="5270500" progId="Equation.3">
                  <p:embed/>
                </p:oleObj>
              </mc:Choice>
              <mc:Fallback>
                <p:oleObj name="Equation" r:id="rId2" imgW="26619200" imgH="5270500" progId="Equation.3">
                  <p:embed/>
                  <p:pic>
                    <p:nvPicPr>
                      <p:cNvPr id="5122" name="Object 2">
                        <a:extLst>
                          <a:ext uri="{FF2B5EF4-FFF2-40B4-BE49-F238E27FC236}">
                            <a16:creationId xmlns:a16="http://schemas.microsoft.com/office/drawing/2014/main" id="{5C6843BC-302C-1341-854A-772B5C6F5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724400"/>
                        <a:ext cx="3636962"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TextBox 4">
            <a:extLst>
              <a:ext uri="{FF2B5EF4-FFF2-40B4-BE49-F238E27FC236}">
                <a16:creationId xmlns:a16="http://schemas.microsoft.com/office/drawing/2014/main" id="{1AB10F49-1FD5-C242-BEAD-CD4BFCA3C17D}"/>
              </a:ext>
            </a:extLst>
          </p:cNvPr>
          <p:cNvSpPr txBox="1">
            <a:spLocks noChangeArrowheads="1"/>
          </p:cNvSpPr>
          <p:nvPr/>
        </p:nvSpPr>
        <p:spPr bwMode="auto">
          <a:xfrm>
            <a:off x="7620000" y="-33338"/>
            <a:ext cx="1163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en-US" sz="1600">
                <a:solidFill>
                  <a:srgbClr val="FBFCFF"/>
                </a:solidFill>
              </a:rPr>
              <a:t>Sec. 6.2.1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22297" y="2033531"/>
            <a:ext cx="3101846" cy="3759815"/>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 y="2641230"/>
            <a:ext cx="3440904" cy="1092993"/>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342900" y="4291473"/>
            <a:ext cx="4599336" cy="830997"/>
          </a:xfrm>
          <a:prstGeom prst="rect">
            <a:avLst/>
          </a:prstGeom>
          <a:noFill/>
        </p:spPr>
        <p:txBody>
          <a:bodyPr wrap="none" rtlCol="0">
            <a:spAutoFit/>
          </a:bodyPr>
          <a:lstStyle/>
          <a:p>
            <a:r>
              <a:rPr lang="en-US" dirty="0"/>
              <a:t>N is the total number of documents </a:t>
            </a:r>
          </a:p>
          <a:p>
            <a:r>
              <a:rPr lang="en-US" dirty="0"/>
              <a:t>in the collection</a:t>
            </a:r>
          </a:p>
        </p:txBody>
      </p:sp>
      <p:sp>
        <p:nvSpPr>
          <p:cNvPr id="3" name="TextBox 2">
            <a:extLst>
              <a:ext uri="{FF2B5EF4-FFF2-40B4-BE49-F238E27FC236}">
                <a16:creationId xmlns:a16="http://schemas.microsoft.com/office/drawing/2014/main" id="{AC08864A-2C43-2844-9B56-9D90D63BABA8}"/>
              </a:ext>
            </a:extLst>
          </p:cNvPr>
          <p:cNvSpPr txBox="1"/>
          <p:nvPr/>
        </p:nvSpPr>
        <p:spPr>
          <a:xfrm>
            <a:off x="5562600" y="5793346"/>
            <a:ext cx="3090911" cy="461665"/>
          </a:xfrm>
          <a:prstGeom prst="rect">
            <a:avLst/>
          </a:prstGeom>
          <a:noFill/>
        </p:spPr>
        <p:txBody>
          <a:bodyPr wrap="none" rtlCol="0">
            <a:spAutoFit/>
          </a:bodyPr>
          <a:lstStyle/>
          <a:p>
            <a:r>
              <a:rPr lang="en-US" dirty="0"/>
              <a:t>In this example, N = 37</a:t>
            </a:r>
          </a:p>
        </p:txBody>
      </p:sp>
    </p:spTree>
    <p:extLst>
      <p:ext uri="{BB962C8B-B14F-4D97-AF65-F5344CB8AC3E}">
        <p14:creationId xmlns:p14="http://schemas.microsoft.com/office/powerpoint/2010/main" val="695141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a:extLst>
              <a:ext uri="{FF2B5EF4-FFF2-40B4-BE49-F238E27FC236}">
                <a16:creationId xmlns:a16="http://schemas.microsoft.com/office/drawing/2014/main" id="{8F046522-C4D4-3F4E-BFD0-72D6C36A887B}"/>
              </a:ext>
            </a:extLst>
          </p:cNvPr>
          <p:cNvSpPr>
            <a:spLocks noGrp="1"/>
          </p:cNvSpPr>
          <p:nvPr>
            <p:ph type="title"/>
          </p:nvPr>
        </p:nvSpPr>
        <p:spPr/>
        <p:txBody>
          <a:bodyPr/>
          <a:lstStyle/>
          <a:p>
            <a:pPr eaLnBrk="1" hangingPunct="1"/>
            <a:r>
              <a:rPr lang="en-US" altLang="en-US">
                <a:ea typeface="ＭＳ Ｐゴシック" panose="020B0600070205080204" pitchFamily="34" charset="-128"/>
              </a:rPr>
              <a:t>tf-idf weighting</a:t>
            </a:r>
          </a:p>
        </p:txBody>
      </p:sp>
      <p:sp>
        <p:nvSpPr>
          <p:cNvPr id="6148" name="Content Placeholder 2">
            <a:extLst>
              <a:ext uri="{FF2B5EF4-FFF2-40B4-BE49-F238E27FC236}">
                <a16:creationId xmlns:a16="http://schemas.microsoft.com/office/drawing/2014/main" id="{431A771B-B128-6442-B21B-22394A178533}"/>
              </a:ext>
            </a:extLst>
          </p:cNvPr>
          <p:cNvSpPr>
            <a:spLocks noGrp="1"/>
          </p:cNvSpPr>
          <p:nvPr>
            <p:ph idx="1"/>
          </p:nvPr>
        </p:nvSpPr>
        <p:spPr>
          <a:xfrm>
            <a:off x="381000" y="1752600"/>
            <a:ext cx="8458200" cy="4876800"/>
          </a:xfrm>
        </p:spPr>
        <p:txBody>
          <a:bodyPr/>
          <a:lstStyle/>
          <a:p>
            <a:pPr eaLnBrk="1" hangingPunct="1"/>
            <a:r>
              <a:rPr lang="en-US" altLang="en-US" sz="2800" dirty="0">
                <a:ea typeface="ＭＳ Ｐゴシック" panose="020B0600070205080204" pitchFamily="34" charset="-128"/>
              </a:rPr>
              <a:t>The </a:t>
            </a:r>
            <a:r>
              <a:rPr lang="en-US" altLang="en-US" sz="2800" dirty="0" err="1">
                <a:ea typeface="ＭＳ Ｐゴシック" panose="020B0600070205080204" pitchFamily="34" charset="-128"/>
              </a:rPr>
              <a:t>tf-idf</a:t>
            </a:r>
            <a:r>
              <a:rPr lang="en-US" altLang="en-US" sz="2800" dirty="0">
                <a:ea typeface="ＭＳ Ｐゴシック" panose="020B0600070205080204" pitchFamily="34" charset="-128"/>
              </a:rPr>
              <a:t> weight of a term is the product of its </a:t>
            </a:r>
            <a:r>
              <a:rPr lang="en-US" altLang="en-US" sz="2800" dirty="0" err="1">
                <a:ea typeface="ＭＳ Ｐゴシック" panose="020B0600070205080204" pitchFamily="34" charset="-128"/>
              </a:rPr>
              <a:t>tf</a:t>
            </a:r>
            <a:r>
              <a:rPr lang="en-US" altLang="en-US" sz="2800" dirty="0">
                <a:ea typeface="ＭＳ Ｐゴシック" panose="020B0600070205080204" pitchFamily="34" charset="-128"/>
              </a:rPr>
              <a:t> weight and its </a:t>
            </a:r>
            <a:r>
              <a:rPr lang="en-US" altLang="en-US" sz="2800" dirty="0" err="1">
                <a:ea typeface="ＭＳ Ｐゴシック" panose="020B0600070205080204" pitchFamily="34" charset="-128"/>
              </a:rPr>
              <a:t>idf</a:t>
            </a:r>
            <a:r>
              <a:rPr lang="en-US" altLang="en-US" sz="2800" dirty="0">
                <a:ea typeface="ＭＳ Ｐゴシック" panose="020B0600070205080204" pitchFamily="34" charset="-128"/>
              </a:rPr>
              <a:t> weight.</a:t>
            </a:r>
          </a:p>
          <a:p>
            <a:pPr eaLnBrk="1" hangingPunct="1">
              <a:buFont typeface="Wingdings" pitchFamily="2" charset="2"/>
              <a:buNone/>
            </a:pPr>
            <a:endParaRPr lang="en-US" altLang="en-US" sz="2800" dirty="0">
              <a:ea typeface="ＭＳ Ｐゴシック" panose="020B0600070205080204" pitchFamily="34" charset="-128"/>
            </a:endParaRPr>
          </a:p>
          <a:p>
            <a:pPr eaLnBrk="1" hangingPunct="1"/>
            <a:endParaRPr lang="en-US" altLang="en-US" sz="2800" dirty="0">
              <a:ea typeface="ＭＳ Ｐゴシック" panose="020B0600070205080204" pitchFamily="34" charset="-128"/>
            </a:endParaRPr>
          </a:p>
          <a:p>
            <a:pPr eaLnBrk="1" hangingPunct="1"/>
            <a:r>
              <a:rPr lang="en-US" altLang="en-US" sz="2800" dirty="0">
                <a:ea typeface="ＭＳ Ｐゴシック" panose="020B0600070205080204" pitchFamily="34" charset="-128"/>
              </a:rPr>
              <a:t>Best known weighting scheme in information retrieval</a:t>
            </a:r>
          </a:p>
          <a:p>
            <a:pPr lvl="1" eaLnBrk="1" hangingPunct="1"/>
            <a:r>
              <a:rPr lang="en-US" altLang="en-US" sz="2400" dirty="0">
                <a:ea typeface="ＭＳ Ｐゴシック" panose="020B0600070205080204" pitchFamily="34" charset="-128"/>
              </a:rPr>
              <a:t>Note: the “-” in </a:t>
            </a:r>
            <a:r>
              <a:rPr lang="en-US" altLang="en-US" sz="2400" dirty="0" err="1">
                <a:ea typeface="ＭＳ Ｐゴシック" panose="020B0600070205080204" pitchFamily="34" charset="-128"/>
              </a:rPr>
              <a:t>tf-idf</a:t>
            </a:r>
            <a:r>
              <a:rPr lang="en-US" altLang="en-US" sz="2400" dirty="0">
                <a:ea typeface="ＭＳ Ｐゴシック" panose="020B0600070205080204" pitchFamily="34" charset="-128"/>
              </a:rPr>
              <a:t> is a hyphen, not a minus sign!</a:t>
            </a:r>
          </a:p>
          <a:p>
            <a:pPr lvl="1" eaLnBrk="1" hangingPunct="1"/>
            <a:r>
              <a:rPr lang="en-US" altLang="en-US" sz="2400" dirty="0">
                <a:ea typeface="ＭＳ Ｐゴシック" panose="020B0600070205080204" pitchFamily="34" charset="-128"/>
              </a:rPr>
              <a:t>Alternative names: </a:t>
            </a:r>
            <a:r>
              <a:rPr lang="en-US" altLang="en-US" sz="2400" dirty="0" err="1">
                <a:ea typeface="ＭＳ Ｐゴシック" panose="020B0600070205080204" pitchFamily="34" charset="-128"/>
              </a:rPr>
              <a:t>tf.idf</a:t>
            </a:r>
            <a:r>
              <a:rPr lang="en-US" altLang="en-US" sz="2400" dirty="0">
                <a:ea typeface="ＭＳ Ｐゴシック" panose="020B0600070205080204" pitchFamily="34" charset="-128"/>
              </a:rPr>
              <a:t>, </a:t>
            </a:r>
            <a:r>
              <a:rPr lang="en-US" altLang="en-US" sz="2400" dirty="0" err="1">
                <a:ea typeface="ＭＳ Ｐゴシック" panose="020B0600070205080204" pitchFamily="34" charset="-128"/>
              </a:rPr>
              <a:t>tf</a:t>
            </a:r>
            <a:r>
              <a:rPr lang="en-US" altLang="en-US" sz="2400" dirty="0">
                <a:ea typeface="ＭＳ Ｐゴシック" panose="020B0600070205080204" pitchFamily="34" charset="-128"/>
              </a:rPr>
              <a:t> x </a:t>
            </a:r>
            <a:r>
              <a:rPr lang="en-US" altLang="en-US" sz="2400" dirty="0" err="1">
                <a:ea typeface="ＭＳ Ｐゴシック" panose="020B0600070205080204" pitchFamily="34" charset="-128"/>
              </a:rPr>
              <a:t>idf</a:t>
            </a:r>
            <a:endParaRPr lang="en-US" altLang="en-US" sz="2400" dirty="0">
              <a:ea typeface="ＭＳ Ｐゴシック" panose="020B0600070205080204" pitchFamily="34" charset="-128"/>
            </a:endParaRPr>
          </a:p>
          <a:p>
            <a:pPr eaLnBrk="1" hangingPunct="1"/>
            <a:r>
              <a:rPr lang="en-US" altLang="en-US" sz="2800" dirty="0">
                <a:ea typeface="ＭＳ Ｐゴシック" panose="020B0600070205080204" pitchFamily="34" charset="-128"/>
              </a:rPr>
              <a:t>Increases with the number of occurrences within a document</a:t>
            </a:r>
          </a:p>
          <a:p>
            <a:pPr eaLnBrk="1" hangingPunct="1"/>
            <a:r>
              <a:rPr lang="en-US" altLang="en-US" sz="2800" dirty="0">
                <a:ea typeface="ＭＳ Ｐゴシック" panose="020B0600070205080204" pitchFamily="34" charset="-128"/>
              </a:rPr>
              <a:t>Increases with the rarity of the term in the collection</a:t>
            </a:r>
          </a:p>
        </p:txBody>
      </p:sp>
      <p:graphicFrame>
        <p:nvGraphicFramePr>
          <p:cNvPr id="7170" name="Object 2">
            <a:extLst>
              <a:ext uri="{FF2B5EF4-FFF2-40B4-BE49-F238E27FC236}">
                <a16:creationId xmlns:a16="http://schemas.microsoft.com/office/drawing/2014/main" id="{F41C4CE7-120E-DF4D-90D1-D0F0C4CF7EDD}"/>
              </a:ext>
            </a:extLst>
          </p:cNvPr>
          <p:cNvGraphicFramePr>
            <a:graphicFrameLocks noChangeAspect="1"/>
          </p:cNvGraphicFramePr>
          <p:nvPr/>
        </p:nvGraphicFramePr>
        <p:xfrm>
          <a:off x="1238250" y="2717800"/>
          <a:ext cx="6288088" cy="766763"/>
        </p:xfrm>
        <a:graphic>
          <a:graphicData uri="http://schemas.openxmlformats.org/presentationml/2006/ole">
            <mc:AlternateContent xmlns:mc="http://schemas.openxmlformats.org/markup-compatibility/2006">
              <mc:Choice xmlns:v="urn:schemas-microsoft-com:vml" Requires="v">
                <p:oleObj name="Equation" r:id="rId3" imgW="47980600" imgH="5854700" progId="Equation.3">
                  <p:embed/>
                </p:oleObj>
              </mc:Choice>
              <mc:Fallback>
                <p:oleObj name="Equation" r:id="rId3" imgW="47980600" imgH="5854700" progId="Equation.3">
                  <p:embed/>
                  <p:pic>
                    <p:nvPicPr>
                      <p:cNvPr id="7170" name="Object 2">
                        <a:extLst>
                          <a:ext uri="{FF2B5EF4-FFF2-40B4-BE49-F238E27FC236}">
                            <a16:creationId xmlns:a16="http://schemas.microsoft.com/office/drawing/2014/main" id="{F41C4CE7-120E-DF4D-90D1-D0F0C4CF7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2717800"/>
                        <a:ext cx="6288088"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 name="TextBox 4">
            <a:extLst>
              <a:ext uri="{FF2B5EF4-FFF2-40B4-BE49-F238E27FC236}">
                <a16:creationId xmlns:a16="http://schemas.microsoft.com/office/drawing/2014/main" id="{8DC2DA89-AA1E-204D-999B-02D0777E4813}"/>
              </a:ext>
            </a:extLst>
          </p:cNvPr>
          <p:cNvSpPr txBox="1">
            <a:spLocks noChangeArrowheads="1"/>
          </p:cNvSpPr>
          <p:nvPr/>
        </p:nvSpPr>
        <p:spPr bwMode="auto">
          <a:xfrm>
            <a:off x="7620000" y="-33338"/>
            <a:ext cx="1163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en-US" sz="1600">
                <a:solidFill>
                  <a:srgbClr val="FBFCFF"/>
                </a:solidFill>
              </a:rPr>
              <a:t>Sec. 6.2.2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2000"/>
                                  </p:stCondLst>
                                  <p:childTnLst>
                                    <p:set>
                                      <p:cBhvr>
                                        <p:cTn id="6" dur="1" fill="hold">
                                          <p:stCondLst>
                                            <p:cond delay="0"/>
                                          </p:stCondLst>
                                        </p:cTn>
                                        <p:tgtEl>
                                          <p:spTgt spid="6148">
                                            <p:txEl>
                                              <p:pRg st="3" end="3"/>
                                            </p:txEl>
                                          </p:spTgt>
                                        </p:tgtEl>
                                        <p:attrNameLst>
                                          <p:attrName>style.visibility</p:attrName>
                                        </p:attrNameLst>
                                      </p:cBhvr>
                                      <p:to>
                                        <p:strVal val="visible"/>
                                      </p:to>
                                    </p:set>
                                  </p:childTnLst>
                                </p:cTn>
                              </p:par>
                            </p:childTnLst>
                          </p:cTn>
                        </p:par>
                        <p:par>
                          <p:cTn id="7" fill="hold" nodeType="afterGroup">
                            <p:stCondLst>
                              <p:cond delay="2000"/>
                            </p:stCondLst>
                            <p:childTnLst>
                              <p:par>
                                <p:cTn id="8" presetID="1" presetClass="entr" presetSubtype="0" fill="hold" nodeType="afterEffect">
                                  <p:stCondLst>
                                    <p:cond delay="2000"/>
                                  </p:stCondLst>
                                  <p:childTnLst>
                                    <p:set>
                                      <p:cBhvr>
                                        <p:cTn id="9" dur="1" fill="hold">
                                          <p:stCondLst>
                                            <p:cond delay="0"/>
                                          </p:stCondLst>
                                        </p:cTn>
                                        <p:tgtEl>
                                          <p:spTgt spid="6148">
                                            <p:txEl>
                                              <p:pRg st="4" end="4"/>
                                            </p:txEl>
                                          </p:spTgt>
                                        </p:tgtEl>
                                        <p:attrNameLst>
                                          <p:attrName>style.visibility</p:attrName>
                                        </p:attrNameLst>
                                      </p:cBhvr>
                                      <p:to>
                                        <p:strVal val="visible"/>
                                      </p:to>
                                    </p:set>
                                  </p:childTnLst>
                                </p:cTn>
                              </p:par>
                            </p:childTnLst>
                          </p:cTn>
                        </p:par>
                        <p:par>
                          <p:cTn id="10" fill="hold" nodeType="afterGroup">
                            <p:stCondLst>
                              <p:cond delay="4000"/>
                            </p:stCondLst>
                            <p:childTnLst>
                              <p:par>
                                <p:cTn id="11" presetID="1" presetClass="entr" presetSubtype="0" fill="hold" nodeType="afterEffect">
                                  <p:stCondLst>
                                    <p:cond delay="2000"/>
                                  </p:stCondLst>
                                  <p:childTnLst>
                                    <p:set>
                                      <p:cBhvr>
                                        <p:cTn id="12" dur="1" fill="hold">
                                          <p:stCondLst>
                                            <p:cond delay="0"/>
                                          </p:stCondLst>
                                        </p:cTn>
                                        <p:tgtEl>
                                          <p:spTgt spid="6148">
                                            <p:txEl>
                                              <p:pRg st="5" end="5"/>
                                            </p:txEl>
                                          </p:spTgt>
                                        </p:tgtEl>
                                        <p:attrNameLst>
                                          <p:attrName>style.visibility</p:attrName>
                                        </p:attrNameLst>
                                      </p:cBhvr>
                                      <p:to>
                                        <p:strVal val="visible"/>
                                      </p:to>
                                    </p:set>
                                  </p:childTnLst>
                                </p:cTn>
                              </p:par>
                            </p:childTnLst>
                          </p:cTn>
                        </p:par>
                        <p:par>
                          <p:cTn id="13" fill="hold" nodeType="afterGroup">
                            <p:stCondLst>
                              <p:cond delay="6000"/>
                            </p:stCondLst>
                            <p:childTnLst>
                              <p:par>
                                <p:cTn id="14" presetID="1" presetClass="entr" presetSubtype="0" fill="hold" nodeType="afterEffect">
                                  <p:stCondLst>
                                    <p:cond delay="2000"/>
                                  </p:stCondLst>
                                  <p:childTnLst>
                                    <p:set>
                                      <p:cBhvr>
                                        <p:cTn id="15" dur="1" fill="hold">
                                          <p:stCondLst>
                                            <p:cond delay="0"/>
                                          </p:stCondLst>
                                        </p:cTn>
                                        <p:tgtEl>
                                          <p:spTgt spid="6148">
                                            <p:txEl>
                                              <p:pRg st="6" end="6"/>
                                            </p:txEl>
                                          </p:spTgt>
                                        </p:tgtEl>
                                        <p:attrNameLst>
                                          <p:attrName>style.visibility</p:attrName>
                                        </p:attrNameLst>
                                      </p:cBhvr>
                                      <p:to>
                                        <p:strVal val="visible"/>
                                      </p:to>
                                    </p:set>
                                  </p:childTnLst>
                                </p:cTn>
                              </p:par>
                            </p:childTnLst>
                          </p:cTn>
                        </p:par>
                        <p:par>
                          <p:cTn id="16" fill="hold" nodeType="afterGroup">
                            <p:stCondLst>
                              <p:cond delay="8000"/>
                            </p:stCondLst>
                            <p:childTnLst>
                              <p:par>
                                <p:cTn id="17" presetID="1" presetClass="entr" presetSubtype="0" fill="hold" nodeType="afterEffect">
                                  <p:stCondLst>
                                    <p:cond delay="2000"/>
                                  </p:stCondLst>
                                  <p:childTnLst>
                                    <p:set>
                                      <p:cBhvr>
                                        <p:cTn id="18" dur="1" fill="hold">
                                          <p:stCondLst>
                                            <p:cond delay="0"/>
                                          </p:stCondLst>
                                        </p:cTn>
                                        <p:tgtEl>
                                          <p:spTgt spid="61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E5957-A87D-2740-943A-D4AA682BB6C7}"/>
              </a:ext>
            </a:extLst>
          </p:cNvPr>
          <p:cNvSpPr>
            <a:spLocks noGrp="1"/>
          </p:cNvSpPr>
          <p:nvPr>
            <p:ph type="title"/>
          </p:nvPr>
        </p:nvSpPr>
        <p:spPr/>
        <p:txBody>
          <a:bodyPr/>
          <a:lstStyle/>
          <a:p>
            <a:r>
              <a:rPr lang="en-US" dirty="0"/>
              <a:t>What do words mean?</a:t>
            </a:r>
          </a:p>
        </p:txBody>
      </p:sp>
      <p:sp>
        <p:nvSpPr>
          <p:cNvPr id="3" name="Content Placeholder 2">
            <a:extLst>
              <a:ext uri="{FF2B5EF4-FFF2-40B4-BE49-F238E27FC236}">
                <a16:creationId xmlns:a16="http://schemas.microsoft.com/office/drawing/2014/main" id="{529B2084-B223-0F4F-A7A6-CE83AB5B9FE5}"/>
              </a:ext>
            </a:extLst>
          </p:cNvPr>
          <p:cNvSpPr>
            <a:spLocks noGrp="1"/>
          </p:cNvSpPr>
          <p:nvPr>
            <p:ph idx="1"/>
          </p:nvPr>
        </p:nvSpPr>
        <p:spPr/>
        <p:txBody>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This does not consider semantics</a:t>
            </a:r>
          </a:p>
          <a:p>
            <a:endParaRPr lang="en-US" dirty="0"/>
          </a:p>
        </p:txBody>
      </p:sp>
      <p:sp>
        <p:nvSpPr>
          <p:cNvPr id="4" name="Slide Number Placeholder 3">
            <a:extLst>
              <a:ext uri="{FF2B5EF4-FFF2-40B4-BE49-F238E27FC236}">
                <a16:creationId xmlns:a16="http://schemas.microsoft.com/office/drawing/2014/main" id="{DB39F527-8FCB-0044-A38D-520B58C5F49C}"/>
              </a:ext>
            </a:extLst>
          </p:cNvPr>
          <p:cNvSpPr>
            <a:spLocks noGrp="1"/>
          </p:cNvSpPr>
          <p:nvPr>
            <p:ph type="sldNum" sz="quarter" idx="12"/>
          </p:nvPr>
        </p:nvSpPr>
        <p:spPr/>
        <p:txBody>
          <a:bodyPr/>
          <a:lstStyle/>
          <a:p>
            <a:pPr>
              <a:defRPr/>
            </a:pPr>
            <a:fld id="{1141314C-F54C-464D-9EDC-1B1B988577E6}" type="slidenum">
              <a:rPr lang="en-US" smtClean="0"/>
              <a:pPr>
                <a:defRPr/>
              </a:pPr>
              <a:t>5</a:t>
            </a:fld>
            <a:endParaRPr lang="en-US"/>
          </a:p>
        </p:txBody>
      </p:sp>
    </p:spTree>
    <p:extLst>
      <p:ext uri="{BB962C8B-B14F-4D97-AF65-F5344CB8AC3E}">
        <p14:creationId xmlns:p14="http://schemas.microsoft.com/office/powerpoint/2010/main" val="1069018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sz="4000" dirty="0"/>
              <a:t>The </a:t>
            </a:r>
            <a:r>
              <a:rPr lang="en-US" sz="4000" dirty="0" err="1"/>
              <a:t>tf-idf</a:t>
            </a:r>
            <a:r>
              <a:rPr lang="en-US" sz="4000"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35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075" y="6039887"/>
            <a:ext cx="3371850" cy="749300"/>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296" y="2508901"/>
            <a:ext cx="7543800" cy="1295171"/>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26" y="4473080"/>
            <a:ext cx="7543802" cy="1272449"/>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809626" y="4972051"/>
            <a:ext cx="7191374" cy="269264"/>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FFF9-93DD-AC29-44AF-93C29547EFDF}"/>
              </a:ext>
            </a:extLst>
          </p:cNvPr>
          <p:cNvSpPr>
            <a:spLocks noGrp="1"/>
          </p:cNvSpPr>
          <p:nvPr>
            <p:ph type="title"/>
          </p:nvPr>
        </p:nvSpPr>
        <p:spPr>
          <a:xfrm>
            <a:off x="-722917" y="2286000"/>
            <a:ext cx="2562672" cy="1143000"/>
          </a:xfrm>
        </p:spPr>
        <p:txBody>
          <a:bodyPr/>
          <a:lstStyle/>
          <a:p>
            <a:r>
              <a:rPr lang="en-US" sz="2400" dirty="0" err="1"/>
              <a:t>Tf-idf</a:t>
            </a:r>
            <a:r>
              <a:rPr lang="en-US" sz="2400" dirty="0"/>
              <a:t> </a:t>
            </a:r>
            <a:br>
              <a:rPr lang="en-US" sz="2400" dirty="0"/>
            </a:br>
            <a:r>
              <a:rPr lang="en-US" sz="2400" dirty="0"/>
              <a:t>term </a:t>
            </a:r>
            <a:br>
              <a:rPr lang="en-US" sz="2400" dirty="0"/>
            </a:br>
            <a:r>
              <a:rPr lang="en-US" sz="2400" dirty="0"/>
              <a:t>matrix</a:t>
            </a:r>
          </a:p>
        </p:txBody>
      </p:sp>
      <p:pic>
        <p:nvPicPr>
          <p:cNvPr id="6" name="Content Placeholder 5" descr="Table&#10;&#10;Description automatically generated">
            <a:extLst>
              <a:ext uri="{FF2B5EF4-FFF2-40B4-BE49-F238E27FC236}">
                <a16:creationId xmlns:a16="http://schemas.microsoft.com/office/drawing/2014/main" id="{BD5C3E37-40F8-A27C-5C54-28A9B23A6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978240"/>
            <a:ext cx="7772400" cy="2636499"/>
          </a:xfrm>
        </p:spPr>
      </p:pic>
      <p:sp>
        <p:nvSpPr>
          <p:cNvPr id="4" name="Slide Number Placeholder 3">
            <a:extLst>
              <a:ext uri="{FF2B5EF4-FFF2-40B4-BE49-F238E27FC236}">
                <a16:creationId xmlns:a16="http://schemas.microsoft.com/office/drawing/2014/main" id="{32BED8B9-8B93-11C9-5972-351A07B8AD89}"/>
              </a:ext>
            </a:extLst>
          </p:cNvPr>
          <p:cNvSpPr>
            <a:spLocks noGrp="1"/>
          </p:cNvSpPr>
          <p:nvPr>
            <p:ph type="sldNum" sz="quarter" idx="12"/>
          </p:nvPr>
        </p:nvSpPr>
        <p:spPr/>
        <p:txBody>
          <a:bodyPr/>
          <a:lstStyle/>
          <a:p>
            <a:pPr>
              <a:defRPr/>
            </a:pPr>
            <a:fld id="{1141314C-F54C-464D-9EDC-1B1B988577E6}" type="slidenum">
              <a:rPr lang="en-US" smtClean="0"/>
              <a:pPr>
                <a:defRPr/>
              </a:pPr>
              <a:t>51</a:t>
            </a:fld>
            <a:endParaRPr lang="en-US"/>
          </a:p>
        </p:txBody>
      </p:sp>
      <p:pic>
        <p:nvPicPr>
          <p:cNvPr id="3" name="Picture 2">
            <a:extLst>
              <a:ext uri="{FF2B5EF4-FFF2-40B4-BE49-F238E27FC236}">
                <a16:creationId xmlns:a16="http://schemas.microsoft.com/office/drawing/2014/main" id="{FF067F05-A20D-D1DF-9E1E-4DF517C337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23222" y="4473257"/>
            <a:ext cx="1817613" cy="2203168"/>
          </a:xfrm>
          <a:prstGeom prst="rect">
            <a:avLst/>
          </a:prstGeom>
        </p:spPr>
      </p:pic>
      <p:sp>
        <p:nvSpPr>
          <p:cNvPr id="5" name="TextBox 4">
            <a:extLst>
              <a:ext uri="{FF2B5EF4-FFF2-40B4-BE49-F238E27FC236}">
                <a16:creationId xmlns:a16="http://schemas.microsoft.com/office/drawing/2014/main" id="{96DC52E2-6071-8887-530F-A6F21DA3BE12}"/>
              </a:ext>
            </a:extLst>
          </p:cNvPr>
          <p:cNvSpPr txBox="1"/>
          <p:nvPr/>
        </p:nvSpPr>
        <p:spPr>
          <a:xfrm>
            <a:off x="558419" y="5208615"/>
            <a:ext cx="6585585" cy="1015663"/>
          </a:xfrm>
          <a:prstGeom prst="rect">
            <a:avLst/>
          </a:prstGeom>
          <a:noFill/>
        </p:spPr>
        <p:txBody>
          <a:bodyPr wrap="none" rtlCol="0">
            <a:spAutoFit/>
          </a:bodyPr>
          <a:lstStyle/>
          <a:p>
            <a:r>
              <a:rPr lang="en-US" sz="1800" dirty="0">
                <a:effectLst/>
                <a:latin typeface="NimbusRomNo9L"/>
              </a:rPr>
              <a:t>Here are some </a:t>
            </a:r>
            <a:r>
              <a:rPr lang="en-US" sz="1800" dirty="0" err="1">
                <a:effectLst/>
                <a:latin typeface="NimbusRomNo9L"/>
              </a:rPr>
              <a:t>idf</a:t>
            </a:r>
            <a:r>
              <a:rPr lang="en-US" sz="1800" dirty="0">
                <a:effectLst/>
                <a:latin typeface="NimbusRomNo9L"/>
              </a:rPr>
              <a:t> values for some words in the Shakespeare corpus:</a:t>
            </a:r>
          </a:p>
          <a:p>
            <a:r>
              <a:rPr lang="en-US" sz="1800" dirty="0">
                <a:latin typeface="NimbusRomNo9L"/>
              </a:rPr>
              <a:t>(There are 37 </a:t>
            </a:r>
            <a:r>
              <a:rPr lang="en-US" sz="1800" dirty="0">
                <a:effectLst/>
                <a:latin typeface="NimbusRomNo9L"/>
              </a:rPr>
              <a:t>Shakespeare plays.)</a:t>
            </a:r>
            <a:endParaRPr lang="en-US" sz="1800" dirty="0"/>
          </a:p>
          <a:p>
            <a:endParaRPr lang="en-US" dirty="0"/>
          </a:p>
        </p:txBody>
      </p:sp>
      <p:pic>
        <p:nvPicPr>
          <p:cNvPr id="8" name="Picture 7">
            <a:extLst>
              <a:ext uri="{FF2B5EF4-FFF2-40B4-BE49-F238E27FC236}">
                <a16:creationId xmlns:a16="http://schemas.microsoft.com/office/drawing/2014/main" id="{F77A6FAA-44AF-147D-01F6-55634EFB6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446"/>
            <a:ext cx="6680200" cy="1689100"/>
          </a:xfrm>
          <a:prstGeom prst="rect">
            <a:avLst/>
          </a:prstGeom>
        </p:spPr>
      </p:pic>
    </p:spTree>
    <p:extLst>
      <p:ext uri="{BB962C8B-B14F-4D97-AF65-F5344CB8AC3E}">
        <p14:creationId xmlns:p14="http://schemas.microsoft.com/office/powerpoint/2010/main" val="16858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2DCD-8596-FFD9-4071-073A3E3C30E7}"/>
              </a:ext>
            </a:extLst>
          </p:cNvPr>
          <p:cNvSpPr>
            <a:spLocks noGrp="1"/>
          </p:cNvSpPr>
          <p:nvPr>
            <p:ph type="title"/>
          </p:nvPr>
        </p:nvSpPr>
        <p:spPr/>
        <p:txBody>
          <a:bodyPr/>
          <a:lstStyle/>
          <a:p>
            <a:r>
              <a:rPr lang="en-US" dirty="0"/>
              <a:t>embeddings</a:t>
            </a:r>
          </a:p>
        </p:txBody>
      </p:sp>
      <p:sp>
        <p:nvSpPr>
          <p:cNvPr id="3" name="Text Placeholder 2">
            <a:extLst>
              <a:ext uri="{FF2B5EF4-FFF2-40B4-BE49-F238E27FC236}">
                <a16:creationId xmlns:a16="http://schemas.microsoft.com/office/drawing/2014/main" id="{E107F950-D377-2313-E80C-4EC842E3D9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4A1D17-4DB1-9E62-30AB-F4EA71B7064A}"/>
              </a:ext>
            </a:extLst>
          </p:cNvPr>
          <p:cNvSpPr>
            <a:spLocks noGrp="1"/>
          </p:cNvSpPr>
          <p:nvPr>
            <p:ph type="sldNum" sz="quarter" idx="12"/>
          </p:nvPr>
        </p:nvSpPr>
        <p:spPr/>
        <p:txBody>
          <a:bodyPr/>
          <a:lstStyle/>
          <a:p>
            <a:pPr>
              <a:defRPr/>
            </a:pPr>
            <a:fld id="{26ADDFCB-DC42-4915-9BC9-E55121D52BB0}" type="slidenum">
              <a:rPr lang="en-US" smtClean="0"/>
              <a:pPr>
                <a:defRPr/>
              </a:pPr>
              <a:t>52</a:t>
            </a:fld>
            <a:endParaRPr lang="en-US"/>
          </a:p>
        </p:txBody>
      </p:sp>
    </p:spTree>
    <p:extLst>
      <p:ext uri="{BB962C8B-B14F-4D97-AF65-F5344CB8AC3E}">
        <p14:creationId xmlns:p14="http://schemas.microsoft.com/office/powerpoint/2010/main" val="2277335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C9E6-FD7A-B3EB-0EE6-F850B155FB6C}"/>
              </a:ext>
            </a:extLst>
          </p:cNvPr>
          <p:cNvSpPr>
            <a:spLocks noGrp="1"/>
          </p:cNvSpPr>
          <p:nvPr>
            <p:ph type="title"/>
          </p:nvPr>
        </p:nvSpPr>
        <p:spPr/>
        <p:txBody>
          <a:bodyPr/>
          <a:lstStyle/>
          <a:p>
            <a:r>
              <a:rPr lang="en-US" dirty="0"/>
              <a:t>Sparse versus dense vectors</a:t>
            </a:r>
          </a:p>
        </p:txBody>
      </p:sp>
      <p:sp>
        <p:nvSpPr>
          <p:cNvPr id="3" name="Content Placeholder 2">
            <a:extLst>
              <a:ext uri="{FF2B5EF4-FFF2-40B4-BE49-F238E27FC236}">
                <a16:creationId xmlns:a16="http://schemas.microsoft.com/office/drawing/2014/main" id="{EEAB19F8-DB42-AD97-2770-ED31B9F98839}"/>
              </a:ext>
            </a:extLst>
          </p:cNvPr>
          <p:cNvSpPr>
            <a:spLocks noGrp="1"/>
          </p:cNvSpPr>
          <p:nvPr>
            <p:ph idx="1"/>
          </p:nvPr>
        </p:nvSpPr>
        <p:spPr/>
        <p:txBody>
          <a:bodyPr/>
          <a:lstStyle/>
          <a:p>
            <a:pPr>
              <a:lnSpc>
                <a:spcPct val="100000"/>
              </a:lnSpc>
            </a:pPr>
            <a:r>
              <a:rPr lang="en-US" sz="2700" dirty="0" err="1"/>
              <a:t>tf-idf</a:t>
            </a:r>
            <a:r>
              <a:rPr lang="en-US" sz="2700" dirty="0"/>
              <a:t> vectors are</a:t>
            </a:r>
          </a:p>
          <a:p>
            <a:pPr lvl="1">
              <a:lnSpc>
                <a:spcPct val="100000"/>
              </a:lnSpc>
            </a:pPr>
            <a:r>
              <a:rPr lang="en-US" sz="2400" b="1" dirty="0"/>
              <a:t>long</a:t>
            </a:r>
            <a:r>
              <a:rPr lang="en-US" sz="2400" dirty="0"/>
              <a:t> (length |V|= 20,000 to 50,000)</a:t>
            </a:r>
          </a:p>
          <a:p>
            <a:pPr lvl="1">
              <a:lnSpc>
                <a:spcPct val="100000"/>
              </a:lnSpc>
            </a:pPr>
            <a:r>
              <a:rPr lang="en-US" sz="2400" b="1" dirty="0"/>
              <a:t>sparse </a:t>
            </a:r>
            <a:r>
              <a:rPr lang="en-US" sz="2400" dirty="0"/>
              <a:t>(most elements are zero)</a:t>
            </a:r>
          </a:p>
          <a:p>
            <a:pPr>
              <a:lnSpc>
                <a:spcPct val="100000"/>
              </a:lnSpc>
            </a:pPr>
            <a:r>
              <a:rPr lang="en-US" sz="2700" dirty="0"/>
              <a:t>Alternative: learn vectors which are</a:t>
            </a:r>
          </a:p>
          <a:p>
            <a:pPr lvl="1">
              <a:lnSpc>
                <a:spcPct val="100000"/>
              </a:lnSpc>
            </a:pPr>
            <a:r>
              <a:rPr lang="en-US" sz="2400" b="1" dirty="0"/>
              <a:t>short</a:t>
            </a:r>
            <a:r>
              <a:rPr lang="en-US" sz="2400" dirty="0"/>
              <a:t> (length 50-1000)</a:t>
            </a:r>
          </a:p>
          <a:p>
            <a:pPr lvl="1">
              <a:lnSpc>
                <a:spcPct val="100000"/>
              </a:lnSpc>
            </a:pPr>
            <a:r>
              <a:rPr lang="en-US" sz="2400" b="1" dirty="0"/>
              <a:t>dense</a:t>
            </a:r>
            <a:r>
              <a:rPr lang="en-US" sz="2400" dirty="0"/>
              <a:t> (most elements are non-zero)</a:t>
            </a:r>
            <a:endParaRPr lang="en-US" dirty="0"/>
          </a:p>
        </p:txBody>
      </p:sp>
      <p:sp>
        <p:nvSpPr>
          <p:cNvPr id="4" name="Slide Number Placeholder 3">
            <a:extLst>
              <a:ext uri="{FF2B5EF4-FFF2-40B4-BE49-F238E27FC236}">
                <a16:creationId xmlns:a16="http://schemas.microsoft.com/office/drawing/2014/main" id="{D10FEFE3-52DC-5402-C339-6023C3EDED12}"/>
              </a:ext>
            </a:extLst>
          </p:cNvPr>
          <p:cNvSpPr>
            <a:spLocks noGrp="1"/>
          </p:cNvSpPr>
          <p:nvPr>
            <p:ph type="sldNum" sz="quarter" idx="12"/>
          </p:nvPr>
        </p:nvSpPr>
        <p:spPr/>
        <p:txBody>
          <a:bodyPr/>
          <a:lstStyle/>
          <a:p>
            <a:pPr>
              <a:defRPr/>
            </a:pPr>
            <a:fld id="{1141314C-F54C-464D-9EDC-1B1B988577E6}" type="slidenum">
              <a:rPr lang="en-US" smtClean="0"/>
              <a:pPr>
                <a:defRPr/>
              </a:pPr>
              <a:t>53</a:t>
            </a:fld>
            <a:endParaRPr lang="en-US"/>
          </a:p>
        </p:txBody>
      </p:sp>
    </p:spTree>
    <p:extLst>
      <p:ext uri="{BB962C8B-B14F-4D97-AF65-F5344CB8AC3E}">
        <p14:creationId xmlns:p14="http://schemas.microsoft.com/office/powerpoint/2010/main" val="19335255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1DBEE-2977-D665-9E95-E01B290522C2}"/>
              </a:ext>
            </a:extLst>
          </p:cNvPr>
          <p:cNvSpPr>
            <a:spLocks noGrp="1"/>
          </p:cNvSpPr>
          <p:nvPr>
            <p:ph type="title"/>
          </p:nvPr>
        </p:nvSpPr>
        <p:spPr/>
        <p:txBody>
          <a:bodyPr/>
          <a:lstStyle/>
          <a:p>
            <a:r>
              <a:rPr lang="en-US" dirty="0"/>
              <a:t>Sparse versus dense vectors</a:t>
            </a:r>
          </a:p>
        </p:txBody>
      </p:sp>
      <p:sp>
        <p:nvSpPr>
          <p:cNvPr id="3" name="Content Placeholder 2">
            <a:extLst>
              <a:ext uri="{FF2B5EF4-FFF2-40B4-BE49-F238E27FC236}">
                <a16:creationId xmlns:a16="http://schemas.microsoft.com/office/drawing/2014/main" id="{562DB064-52A7-AFED-2696-17A8DDC3292B}"/>
              </a:ext>
            </a:extLst>
          </p:cNvPr>
          <p:cNvSpPr>
            <a:spLocks noGrp="1"/>
          </p:cNvSpPr>
          <p:nvPr>
            <p:ph idx="1"/>
          </p:nvPr>
        </p:nvSpPr>
        <p:spPr/>
        <p:txBody>
          <a:bodyPr/>
          <a:lstStyle/>
          <a:p>
            <a:r>
              <a:rPr lang="en-US" sz="2800" dirty="0"/>
              <a:t>Why dense vectors?</a:t>
            </a:r>
          </a:p>
          <a:p>
            <a:pPr lvl="1"/>
            <a:r>
              <a:rPr lang="en-US" sz="2400" dirty="0"/>
              <a:t>Short vectors may be easier to use as </a:t>
            </a:r>
            <a:r>
              <a:rPr lang="en-US" sz="2400" b="1" dirty="0"/>
              <a:t>features</a:t>
            </a:r>
            <a:r>
              <a:rPr lang="en-US" sz="2400" dirty="0"/>
              <a:t> in machine learning (fewer weights to tune)</a:t>
            </a:r>
          </a:p>
          <a:p>
            <a:pPr lvl="1"/>
            <a:r>
              <a:rPr lang="en-US" sz="2400" dirty="0"/>
              <a:t>Dense vectors may </a:t>
            </a:r>
            <a:r>
              <a:rPr lang="en-US" sz="2400" b="1" dirty="0"/>
              <a:t>generalize</a:t>
            </a:r>
            <a:r>
              <a:rPr lang="en-US" sz="2400" dirty="0"/>
              <a:t> better than explicit counts</a:t>
            </a:r>
          </a:p>
          <a:p>
            <a:pPr lvl="1"/>
            <a:r>
              <a:rPr lang="en-US" sz="2400" dirty="0"/>
              <a:t>Dense vectors may do better at capturing synonymy:</a:t>
            </a:r>
          </a:p>
          <a:p>
            <a:pPr lvl="2"/>
            <a:r>
              <a:rPr lang="en-US" sz="2000" i="1" dirty="0"/>
              <a:t>car</a:t>
            </a:r>
            <a:r>
              <a:rPr lang="en-US" sz="2000" dirty="0"/>
              <a:t> and </a:t>
            </a:r>
            <a:r>
              <a:rPr lang="en-US" sz="2000" i="1" dirty="0"/>
              <a:t>automobile</a:t>
            </a:r>
            <a:r>
              <a:rPr lang="en-US" sz="2000" dirty="0"/>
              <a:t> are synonyms; but are distinct dimensions</a:t>
            </a:r>
          </a:p>
          <a:p>
            <a:pPr lvl="1"/>
            <a:r>
              <a:rPr lang="en-US" sz="2400" dirty="0"/>
              <a:t>In practice, they work better</a:t>
            </a:r>
          </a:p>
        </p:txBody>
      </p:sp>
      <p:sp>
        <p:nvSpPr>
          <p:cNvPr id="4" name="Slide Number Placeholder 3">
            <a:extLst>
              <a:ext uri="{FF2B5EF4-FFF2-40B4-BE49-F238E27FC236}">
                <a16:creationId xmlns:a16="http://schemas.microsoft.com/office/drawing/2014/main" id="{B54F1453-B618-C07F-A265-805A06A19D03}"/>
              </a:ext>
            </a:extLst>
          </p:cNvPr>
          <p:cNvSpPr>
            <a:spLocks noGrp="1"/>
          </p:cNvSpPr>
          <p:nvPr>
            <p:ph type="sldNum" sz="quarter" idx="12"/>
          </p:nvPr>
        </p:nvSpPr>
        <p:spPr/>
        <p:txBody>
          <a:bodyPr/>
          <a:lstStyle/>
          <a:p>
            <a:pPr>
              <a:defRPr/>
            </a:pPr>
            <a:fld id="{1141314C-F54C-464D-9EDC-1B1B988577E6}" type="slidenum">
              <a:rPr lang="en-US" smtClean="0"/>
              <a:pPr>
                <a:defRPr/>
              </a:pPr>
              <a:t>54</a:t>
            </a:fld>
            <a:endParaRPr lang="en-US"/>
          </a:p>
        </p:txBody>
      </p:sp>
    </p:spTree>
    <p:extLst>
      <p:ext uri="{BB962C8B-B14F-4D97-AF65-F5344CB8AC3E}">
        <p14:creationId xmlns:p14="http://schemas.microsoft.com/office/powerpoint/2010/main" val="2927194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A681-355F-1E07-DD50-A274A5265403}"/>
              </a:ext>
            </a:extLst>
          </p:cNvPr>
          <p:cNvSpPr>
            <a:spLocks noGrp="1"/>
          </p:cNvSpPr>
          <p:nvPr>
            <p:ph type="title"/>
          </p:nvPr>
        </p:nvSpPr>
        <p:spPr/>
        <p:txBody>
          <a:bodyPr/>
          <a:lstStyle/>
          <a:p>
            <a:r>
              <a:rPr lang="en-US" dirty="0"/>
              <a:t>Common methods for getting short dense vectors</a:t>
            </a:r>
          </a:p>
        </p:txBody>
      </p:sp>
      <p:sp>
        <p:nvSpPr>
          <p:cNvPr id="3" name="Content Placeholder 2">
            <a:extLst>
              <a:ext uri="{FF2B5EF4-FFF2-40B4-BE49-F238E27FC236}">
                <a16:creationId xmlns:a16="http://schemas.microsoft.com/office/drawing/2014/main" id="{50C1B70E-DB66-5EA0-CA0D-0F58EF1942BB}"/>
              </a:ext>
            </a:extLst>
          </p:cNvPr>
          <p:cNvSpPr>
            <a:spLocks noGrp="1"/>
          </p:cNvSpPr>
          <p:nvPr>
            <p:ph idx="1"/>
          </p:nvPr>
        </p:nvSpPr>
        <p:spPr/>
        <p:txBody>
          <a:bodyPr/>
          <a:lstStyle/>
          <a:p>
            <a:r>
              <a:rPr lang="en-US" sz="2800" dirty="0"/>
              <a:t>“Neural Language Model”-inspired models</a:t>
            </a:r>
          </a:p>
          <a:p>
            <a:pPr lvl="1"/>
            <a:r>
              <a:rPr lang="en-US" sz="2400" dirty="0"/>
              <a:t>Word2vec (</a:t>
            </a:r>
            <a:r>
              <a:rPr lang="en-US" sz="2400" dirty="0" err="1"/>
              <a:t>skipgram</a:t>
            </a:r>
            <a:r>
              <a:rPr lang="en-US" sz="2400" dirty="0"/>
              <a:t>, CBOW), </a:t>
            </a:r>
            <a:r>
              <a:rPr lang="en-US" sz="2400" dirty="0" err="1"/>
              <a:t>GloVe</a:t>
            </a:r>
            <a:endParaRPr lang="en-US" sz="2400" dirty="0"/>
          </a:p>
          <a:p>
            <a:r>
              <a:rPr lang="en-US" sz="2800" dirty="0"/>
              <a:t>Singular Value Decomposition (SVD)</a:t>
            </a:r>
          </a:p>
          <a:p>
            <a:pPr lvl="1"/>
            <a:r>
              <a:rPr lang="en-US" sz="2400" dirty="0"/>
              <a:t>A special case of this is called LSA – Latent Semantic Analysis</a:t>
            </a:r>
          </a:p>
          <a:p>
            <a:r>
              <a:rPr lang="en-US" sz="2800" dirty="0"/>
              <a:t>Alternative to these "static embeddings":</a:t>
            </a:r>
          </a:p>
          <a:p>
            <a:pPr marL="825490" lvl="1" indent="-428625">
              <a:buFont typeface="Arial" panose="020B0604020202020204" pitchFamily="34" charset="0"/>
              <a:buChar char="•"/>
            </a:pPr>
            <a:r>
              <a:rPr lang="en-US" sz="2400" dirty="0"/>
              <a:t>Contextual Embeddings (</a:t>
            </a:r>
            <a:r>
              <a:rPr lang="en-US" sz="2400" dirty="0" err="1"/>
              <a:t>ELMo</a:t>
            </a:r>
            <a:r>
              <a:rPr lang="en-US" sz="2400" dirty="0"/>
              <a:t>, BERT)</a:t>
            </a:r>
          </a:p>
          <a:p>
            <a:pPr marL="825490" lvl="1" indent="-428625">
              <a:buFont typeface="Arial" panose="020B0604020202020204" pitchFamily="34" charset="0"/>
              <a:buChar char="•"/>
            </a:pPr>
            <a:r>
              <a:rPr lang="en-US" sz="2400" dirty="0"/>
              <a:t>Compute distinct embeddings for a word in its context</a:t>
            </a:r>
          </a:p>
          <a:p>
            <a:pPr marL="825490" lvl="1" indent="-428625">
              <a:buFont typeface="Arial" panose="020B0604020202020204" pitchFamily="34" charset="0"/>
              <a:buChar char="•"/>
            </a:pPr>
            <a:r>
              <a:rPr lang="en-US" sz="2400" dirty="0"/>
              <a:t>Separate embeddings for each token of a word</a:t>
            </a:r>
          </a:p>
          <a:p>
            <a:endParaRPr lang="en-US" sz="2800" dirty="0"/>
          </a:p>
        </p:txBody>
      </p:sp>
      <p:sp>
        <p:nvSpPr>
          <p:cNvPr id="4" name="Slide Number Placeholder 3">
            <a:extLst>
              <a:ext uri="{FF2B5EF4-FFF2-40B4-BE49-F238E27FC236}">
                <a16:creationId xmlns:a16="http://schemas.microsoft.com/office/drawing/2014/main" id="{3B697A9C-F5B3-ABDE-A33B-896DC4462383}"/>
              </a:ext>
            </a:extLst>
          </p:cNvPr>
          <p:cNvSpPr>
            <a:spLocks noGrp="1"/>
          </p:cNvSpPr>
          <p:nvPr>
            <p:ph type="sldNum" sz="quarter" idx="12"/>
          </p:nvPr>
        </p:nvSpPr>
        <p:spPr/>
        <p:txBody>
          <a:bodyPr/>
          <a:lstStyle/>
          <a:p>
            <a:pPr>
              <a:defRPr/>
            </a:pPr>
            <a:fld id="{1141314C-F54C-464D-9EDC-1B1B988577E6}" type="slidenum">
              <a:rPr lang="en-US" smtClean="0"/>
              <a:pPr>
                <a:defRPr/>
              </a:pPr>
              <a:t>55</a:t>
            </a:fld>
            <a:endParaRPr lang="en-US"/>
          </a:p>
        </p:txBody>
      </p:sp>
    </p:spTree>
    <p:extLst>
      <p:ext uri="{BB962C8B-B14F-4D97-AF65-F5344CB8AC3E}">
        <p14:creationId xmlns:p14="http://schemas.microsoft.com/office/powerpoint/2010/main" val="4185800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F509-9C41-8694-22EA-0C8534DEAE5C}"/>
              </a:ext>
            </a:extLst>
          </p:cNvPr>
          <p:cNvSpPr>
            <a:spLocks noGrp="1"/>
          </p:cNvSpPr>
          <p:nvPr>
            <p:ph type="title"/>
          </p:nvPr>
        </p:nvSpPr>
        <p:spPr/>
        <p:txBody>
          <a:bodyPr/>
          <a:lstStyle/>
          <a:p>
            <a:r>
              <a:rPr lang="en-US" dirty="0"/>
              <a:t>Simple static embeddings</a:t>
            </a:r>
          </a:p>
        </p:txBody>
      </p:sp>
      <p:sp>
        <p:nvSpPr>
          <p:cNvPr id="3" name="Content Placeholder 2">
            <a:extLst>
              <a:ext uri="{FF2B5EF4-FFF2-40B4-BE49-F238E27FC236}">
                <a16:creationId xmlns:a16="http://schemas.microsoft.com/office/drawing/2014/main" id="{2DFF7E94-00FE-0D3E-EDD8-8A8FFE45AAAF}"/>
              </a:ext>
            </a:extLst>
          </p:cNvPr>
          <p:cNvSpPr>
            <a:spLocks noGrp="1"/>
          </p:cNvSpPr>
          <p:nvPr>
            <p:ph idx="1"/>
          </p:nvPr>
        </p:nvSpPr>
        <p:spPr/>
        <p:txBody>
          <a:bodyPr/>
          <a:lstStyle/>
          <a:p>
            <a:r>
              <a:rPr lang="en-US" dirty="0"/>
              <a:t>You can download</a:t>
            </a:r>
          </a:p>
          <a:p>
            <a:r>
              <a:rPr lang="en-US" dirty="0"/>
              <a:t>Word2vec (</a:t>
            </a:r>
            <a:r>
              <a:rPr lang="en-US" dirty="0" err="1"/>
              <a:t>Mikolov</a:t>
            </a:r>
            <a:r>
              <a:rPr lang="en-US" dirty="0"/>
              <a:t> et al)</a:t>
            </a:r>
          </a:p>
          <a:p>
            <a:pPr lvl="1"/>
            <a:r>
              <a:rPr lang="en-US" dirty="0">
                <a:hlinkClick r:id="rId2"/>
              </a:rPr>
              <a:t>https://code.google.com/archive/p/word2vec/</a:t>
            </a:r>
            <a:endParaRPr lang="en-US" dirty="0"/>
          </a:p>
          <a:p>
            <a:r>
              <a:rPr lang="en-US" dirty="0" err="1"/>
              <a:t>GloVe</a:t>
            </a:r>
            <a:r>
              <a:rPr lang="en-US" dirty="0"/>
              <a:t> (Pennington, </a:t>
            </a:r>
            <a:r>
              <a:rPr lang="en-US" dirty="0" err="1"/>
              <a:t>Socher</a:t>
            </a:r>
            <a:r>
              <a:rPr lang="en-US" dirty="0"/>
              <a:t>, Manning)</a:t>
            </a:r>
          </a:p>
          <a:p>
            <a:pPr lvl="1"/>
            <a:r>
              <a:rPr lang="en-US" dirty="0">
                <a:hlinkClick r:id="rId3"/>
              </a:rPr>
              <a:t>http://nlp.stanford.edu/projects/glove/</a:t>
            </a:r>
            <a:endParaRPr lang="en-US" dirty="0"/>
          </a:p>
          <a:p>
            <a:endParaRPr lang="en-US" dirty="0"/>
          </a:p>
        </p:txBody>
      </p:sp>
      <p:sp>
        <p:nvSpPr>
          <p:cNvPr id="4" name="Slide Number Placeholder 3">
            <a:extLst>
              <a:ext uri="{FF2B5EF4-FFF2-40B4-BE49-F238E27FC236}">
                <a16:creationId xmlns:a16="http://schemas.microsoft.com/office/drawing/2014/main" id="{3E005A40-3123-6B17-3F34-654B143F84E5}"/>
              </a:ext>
            </a:extLst>
          </p:cNvPr>
          <p:cNvSpPr>
            <a:spLocks noGrp="1"/>
          </p:cNvSpPr>
          <p:nvPr>
            <p:ph type="sldNum" sz="quarter" idx="12"/>
          </p:nvPr>
        </p:nvSpPr>
        <p:spPr/>
        <p:txBody>
          <a:bodyPr/>
          <a:lstStyle/>
          <a:p>
            <a:pPr>
              <a:defRPr/>
            </a:pPr>
            <a:fld id="{1141314C-F54C-464D-9EDC-1B1B988577E6}" type="slidenum">
              <a:rPr lang="en-US" smtClean="0"/>
              <a:pPr>
                <a:defRPr/>
              </a:pPr>
              <a:t>56</a:t>
            </a:fld>
            <a:endParaRPr lang="en-US"/>
          </a:p>
        </p:txBody>
      </p:sp>
    </p:spTree>
    <p:extLst>
      <p:ext uri="{BB962C8B-B14F-4D97-AF65-F5344CB8AC3E}">
        <p14:creationId xmlns:p14="http://schemas.microsoft.com/office/powerpoint/2010/main" val="3692377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2315-43D6-CA0D-1720-B2A58FBD5F19}"/>
              </a:ext>
            </a:extLst>
          </p:cNvPr>
          <p:cNvSpPr>
            <a:spLocks noGrp="1"/>
          </p:cNvSpPr>
          <p:nvPr>
            <p:ph type="title"/>
          </p:nvPr>
        </p:nvSpPr>
        <p:spPr/>
        <p:txBody>
          <a:bodyPr/>
          <a:lstStyle/>
          <a:p>
            <a:r>
              <a:rPr lang="en-US" dirty="0"/>
              <a:t>Word2vec</a:t>
            </a:r>
          </a:p>
        </p:txBody>
      </p:sp>
      <p:sp>
        <p:nvSpPr>
          <p:cNvPr id="3" name="Content Placeholder 2">
            <a:extLst>
              <a:ext uri="{FF2B5EF4-FFF2-40B4-BE49-F238E27FC236}">
                <a16:creationId xmlns:a16="http://schemas.microsoft.com/office/drawing/2014/main" id="{64EF4114-E210-702D-B9D9-1EBD6D0680DD}"/>
              </a:ext>
            </a:extLst>
          </p:cNvPr>
          <p:cNvSpPr>
            <a:spLocks noGrp="1"/>
          </p:cNvSpPr>
          <p:nvPr>
            <p:ph idx="1"/>
          </p:nvPr>
        </p:nvSpPr>
        <p:spPr/>
        <p:txBody>
          <a:bodyPr/>
          <a:lstStyle/>
          <a:p>
            <a:r>
              <a:rPr lang="en-US" sz="2800" dirty="0"/>
              <a:t>Popular embedding method</a:t>
            </a:r>
          </a:p>
          <a:p>
            <a:r>
              <a:rPr lang="en-US" sz="2800" dirty="0"/>
              <a:t>Very fast to train</a:t>
            </a:r>
          </a:p>
          <a:p>
            <a:r>
              <a:rPr lang="en-US" sz="2800" dirty="0"/>
              <a:t>Code available on the web</a:t>
            </a:r>
          </a:p>
          <a:p>
            <a:r>
              <a:rPr lang="en-US" sz="2800" dirty="0"/>
              <a:t>Idea: predict rather than count</a:t>
            </a:r>
          </a:p>
          <a:p>
            <a:r>
              <a:rPr lang="en-US" sz="2800" dirty="0"/>
              <a:t>Word2vec provides various options. We'll do:</a:t>
            </a:r>
          </a:p>
          <a:p>
            <a:pPr lvl="1"/>
            <a:r>
              <a:rPr lang="en-US" sz="2400" dirty="0"/>
              <a:t>skip-gram with negative sampling (SGNS)</a:t>
            </a:r>
          </a:p>
          <a:p>
            <a:endParaRPr lang="en-US" sz="2800" dirty="0"/>
          </a:p>
        </p:txBody>
      </p:sp>
      <p:sp>
        <p:nvSpPr>
          <p:cNvPr id="4" name="Slide Number Placeholder 3">
            <a:extLst>
              <a:ext uri="{FF2B5EF4-FFF2-40B4-BE49-F238E27FC236}">
                <a16:creationId xmlns:a16="http://schemas.microsoft.com/office/drawing/2014/main" id="{BC13DD5A-FCF1-6330-BD6A-9CBA4883A4B0}"/>
              </a:ext>
            </a:extLst>
          </p:cNvPr>
          <p:cNvSpPr>
            <a:spLocks noGrp="1"/>
          </p:cNvSpPr>
          <p:nvPr>
            <p:ph type="sldNum" sz="quarter" idx="12"/>
          </p:nvPr>
        </p:nvSpPr>
        <p:spPr/>
        <p:txBody>
          <a:bodyPr/>
          <a:lstStyle/>
          <a:p>
            <a:pPr>
              <a:defRPr/>
            </a:pPr>
            <a:fld id="{1141314C-F54C-464D-9EDC-1B1B988577E6}" type="slidenum">
              <a:rPr lang="en-US" smtClean="0"/>
              <a:pPr>
                <a:defRPr/>
              </a:pPr>
              <a:t>57</a:t>
            </a:fld>
            <a:endParaRPr lang="en-US"/>
          </a:p>
        </p:txBody>
      </p:sp>
    </p:spTree>
    <p:extLst>
      <p:ext uri="{BB962C8B-B14F-4D97-AF65-F5344CB8AC3E}">
        <p14:creationId xmlns:p14="http://schemas.microsoft.com/office/powerpoint/2010/main" val="2394275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EA18-BD51-7E36-6642-F0A13ACA6632}"/>
              </a:ext>
            </a:extLst>
          </p:cNvPr>
          <p:cNvSpPr>
            <a:spLocks noGrp="1"/>
          </p:cNvSpPr>
          <p:nvPr>
            <p:ph type="title"/>
          </p:nvPr>
        </p:nvSpPr>
        <p:spPr/>
        <p:txBody>
          <a:bodyPr/>
          <a:lstStyle/>
          <a:p>
            <a:r>
              <a:rPr lang="en-US" dirty="0"/>
              <a:t>Word2vec</a:t>
            </a:r>
          </a:p>
        </p:txBody>
      </p:sp>
      <p:sp>
        <p:nvSpPr>
          <p:cNvPr id="3" name="Content Placeholder 2">
            <a:extLst>
              <a:ext uri="{FF2B5EF4-FFF2-40B4-BE49-F238E27FC236}">
                <a16:creationId xmlns:a16="http://schemas.microsoft.com/office/drawing/2014/main" id="{AA2B285E-1E81-CC15-2AA1-6D76D2624C96}"/>
              </a:ext>
            </a:extLst>
          </p:cNvPr>
          <p:cNvSpPr>
            <a:spLocks noGrp="1"/>
          </p:cNvSpPr>
          <p:nvPr>
            <p:ph idx="1"/>
          </p:nvPr>
        </p:nvSpPr>
        <p:spPr/>
        <p:txBody>
          <a:bodyPr/>
          <a:lstStyle/>
          <a:p>
            <a:r>
              <a:rPr lang="en-US" sz="2000" dirty="0"/>
              <a:t>Instead of counting how often each word </a:t>
            </a:r>
            <a:r>
              <a:rPr lang="en-US" sz="2000" i="1" dirty="0"/>
              <a:t>w</a:t>
            </a:r>
            <a:r>
              <a:rPr lang="en-US" sz="2000" dirty="0"/>
              <a:t> occurs near "</a:t>
            </a:r>
            <a:r>
              <a:rPr lang="en-US" sz="2000" i="1" dirty="0"/>
              <a:t>apricot"</a:t>
            </a:r>
          </a:p>
          <a:p>
            <a:pPr lvl="1"/>
            <a:r>
              <a:rPr lang="en-US" sz="2000" dirty="0"/>
              <a:t>Train a classifier on a binary prediction task:</a:t>
            </a:r>
          </a:p>
          <a:p>
            <a:pPr lvl="2"/>
            <a:r>
              <a:rPr lang="en-US" sz="1800" dirty="0"/>
              <a:t>Is </a:t>
            </a:r>
            <a:r>
              <a:rPr lang="en-US" sz="1800" i="1" dirty="0"/>
              <a:t>w </a:t>
            </a:r>
            <a:r>
              <a:rPr lang="en-US" sz="1800" dirty="0"/>
              <a:t>likely to show up near "</a:t>
            </a:r>
            <a:r>
              <a:rPr lang="en-US" sz="1800" i="1" dirty="0"/>
              <a:t>apricot"</a:t>
            </a:r>
            <a:r>
              <a:rPr lang="en-US" sz="1800" dirty="0"/>
              <a:t>?</a:t>
            </a:r>
          </a:p>
          <a:p>
            <a:r>
              <a:rPr lang="en-US" sz="2000" dirty="0"/>
              <a:t>We don’t actually care about this task</a:t>
            </a:r>
          </a:p>
          <a:p>
            <a:pPr lvl="2"/>
            <a:r>
              <a:rPr lang="en-US" sz="1800" dirty="0"/>
              <a:t>But we'll take the learned classifier weights as the word embeddings</a:t>
            </a:r>
          </a:p>
          <a:p>
            <a:r>
              <a:rPr lang="en-US" sz="2000" dirty="0"/>
              <a:t>Big idea:  self-supervision: </a:t>
            </a:r>
          </a:p>
          <a:p>
            <a:pPr lvl="2"/>
            <a:r>
              <a:rPr lang="en-US" sz="1800" dirty="0"/>
              <a:t>A word c that occurs near apricot in the corpus casts as the gold "correct answer" for supervised learning</a:t>
            </a:r>
          </a:p>
          <a:p>
            <a:pPr lvl="2"/>
            <a:r>
              <a:rPr lang="en-US" sz="1800" dirty="0"/>
              <a:t>No need for human labels</a:t>
            </a:r>
          </a:p>
          <a:p>
            <a:pPr lvl="2"/>
            <a:r>
              <a:rPr lang="en-US" sz="1800" dirty="0" err="1"/>
              <a:t>Bengio</a:t>
            </a:r>
            <a:r>
              <a:rPr lang="en-US" sz="1800" dirty="0"/>
              <a:t> et al. (2003); </a:t>
            </a:r>
            <a:r>
              <a:rPr lang="en-US" sz="1800" dirty="0" err="1"/>
              <a:t>Collobert</a:t>
            </a:r>
            <a:r>
              <a:rPr lang="en-US" sz="1800" dirty="0"/>
              <a:t> et al. (2011) </a:t>
            </a:r>
          </a:p>
          <a:p>
            <a:endParaRPr lang="en-US" sz="2400" dirty="0"/>
          </a:p>
        </p:txBody>
      </p:sp>
      <p:sp>
        <p:nvSpPr>
          <p:cNvPr id="4" name="Slide Number Placeholder 3">
            <a:extLst>
              <a:ext uri="{FF2B5EF4-FFF2-40B4-BE49-F238E27FC236}">
                <a16:creationId xmlns:a16="http://schemas.microsoft.com/office/drawing/2014/main" id="{828C9C5D-6301-033F-9F55-5DEAB8E45295}"/>
              </a:ext>
            </a:extLst>
          </p:cNvPr>
          <p:cNvSpPr>
            <a:spLocks noGrp="1"/>
          </p:cNvSpPr>
          <p:nvPr>
            <p:ph type="sldNum" sz="quarter" idx="12"/>
          </p:nvPr>
        </p:nvSpPr>
        <p:spPr/>
        <p:txBody>
          <a:bodyPr/>
          <a:lstStyle/>
          <a:p>
            <a:pPr>
              <a:defRPr/>
            </a:pPr>
            <a:fld id="{1141314C-F54C-464D-9EDC-1B1B988577E6}" type="slidenum">
              <a:rPr lang="en-US" smtClean="0"/>
              <a:pPr>
                <a:defRPr/>
              </a:pPr>
              <a:t>58</a:t>
            </a:fld>
            <a:endParaRPr lang="en-US"/>
          </a:p>
        </p:txBody>
      </p:sp>
    </p:spTree>
    <p:extLst>
      <p:ext uri="{BB962C8B-B14F-4D97-AF65-F5344CB8AC3E}">
        <p14:creationId xmlns:p14="http://schemas.microsoft.com/office/powerpoint/2010/main" val="3515969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8F11-6F15-CD2A-E997-C3A23AB5C95E}"/>
              </a:ext>
            </a:extLst>
          </p:cNvPr>
          <p:cNvSpPr>
            <a:spLocks noGrp="1"/>
          </p:cNvSpPr>
          <p:nvPr>
            <p:ph type="title"/>
          </p:nvPr>
        </p:nvSpPr>
        <p:spPr/>
        <p:txBody>
          <a:bodyPr/>
          <a:lstStyle/>
          <a:p>
            <a:r>
              <a:rPr lang="en-US" dirty="0"/>
              <a:t>Approach: predict if candidate word </a:t>
            </a:r>
            <a:r>
              <a:rPr lang="en-US" i="1" dirty="0"/>
              <a:t>c</a:t>
            </a:r>
            <a:r>
              <a:rPr lang="en-US" dirty="0"/>
              <a:t> is a "neighbor"</a:t>
            </a:r>
          </a:p>
        </p:txBody>
      </p:sp>
      <p:sp>
        <p:nvSpPr>
          <p:cNvPr id="3" name="Content Placeholder 2">
            <a:extLst>
              <a:ext uri="{FF2B5EF4-FFF2-40B4-BE49-F238E27FC236}">
                <a16:creationId xmlns:a16="http://schemas.microsoft.com/office/drawing/2014/main" id="{0B311595-80CE-F296-CD61-607E1E73BA1C}"/>
              </a:ext>
            </a:extLst>
          </p:cNvPr>
          <p:cNvSpPr>
            <a:spLocks noGrp="1"/>
          </p:cNvSpPr>
          <p:nvPr>
            <p:ph idx="1"/>
          </p:nvPr>
        </p:nvSpPr>
        <p:spPr/>
        <p:txBody>
          <a:bodyPr/>
          <a:lstStyle/>
          <a:p>
            <a:r>
              <a:rPr lang="en-US" sz="2800" dirty="0"/>
              <a:t>Treat the target word </a:t>
            </a:r>
            <a:r>
              <a:rPr lang="en-US" sz="2800" i="1" dirty="0"/>
              <a:t>t</a:t>
            </a:r>
            <a:r>
              <a:rPr lang="en-US" sz="2800" dirty="0"/>
              <a:t> and a neighboring context word </a:t>
            </a:r>
            <a:r>
              <a:rPr lang="en-US" sz="2800" i="1" dirty="0"/>
              <a:t>c</a:t>
            </a:r>
            <a:r>
              <a:rPr lang="en-US" sz="2800" dirty="0"/>
              <a:t> as </a:t>
            </a:r>
            <a:r>
              <a:rPr lang="en-US" sz="2800" b="1" dirty="0"/>
              <a:t>positive examples</a:t>
            </a:r>
            <a:r>
              <a:rPr lang="en-US" sz="2800" dirty="0"/>
              <a:t>.</a:t>
            </a:r>
          </a:p>
          <a:p>
            <a:r>
              <a:rPr lang="en-US" sz="2800" dirty="0"/>
              <a:t>Randomly sample other words in the lexicon to get negative examples</a:t>
            </a:r>
          </a:p>
          <a:p>
            <a:r>
              <a:rPr lang="en-US" sz="2800" dirty="0"/>
              <a:t>Use logistic regression to train a classifier to distinguish those two cases</a:t>
            </a:r>
          </a:p>
          <a:p>
            <a:r>
              <a:rPr lang="en-US" sz="2800" dirty="0"/>
              <a:t>Use the learned weights as the embeddings</a:t>
            </a:r>
          </a:p>
          <a:p>
            <a:endParaRPr lang="en-US" sz="2800" dirty="0"/>
          </a:p>
        </p:txBody>
      </p:sp>
      <p:sp>
        <p:nvSpPr>
          <p:cNvPr id="4" name="Slide Number Placeholder 3">
            <a:extLst>
              <a:ext uri="{FF2B5EF4-FFF2-40B4-BE49-F238E27FC236}">
                <a16:creationId xmlns:a16="http://schemas.microsoft.com/office/drawing/2014/main" id="{4B5D0544-5BBB-E1A5-353F-1CED9115465D}"/>
              </a:ext>
            </a:extLst>
          </p:cNvPr>
          <p:cNvSpPr>
            <a:spLocks noGrp="1"/>
          </p:cNvSpPr>
          <p:nvPr>
            <p:ph type="sldNum" sz="quarter" idx="12"/>
          </p:nvPr>
        </p:nvSpPr>
        <p:spPr/>
        <p:txBody>
          <a:bodyPr/>
          <a:lstStyle/>
          <a:p>
            <a:pPr>
              <a:defRPr/>
            </a:pPr>
            <a:fld id="{1141314C-F54C-464D-9EDC-1B1B988577E6}" type="slidenum">
              <a:rPr lang="en-US" smtClean="0"/>
              <a:pPr>
                <a:defRPr/>
              </a:pPr>
              <a:t>59</a:t>
            </a:fld>
            <a:endParaRPr lang="en-US"/>
          </a:p>
        </p:txBody>
      </p:sp>
    </p:spTree>
    <p:extLst>
      <p:ext uri="{BB962C8B-B14F-4D97-AF65-F5344CB8AC3E}">
        <p14:creationId xmlns:p14="http://schemas.microsoft.com/office/powerpoint/2010/main" val="2053104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056" y="184515"/>
            <a:ext cx="8301744" cy="721741"/>
          </a:xfrm>
        </p:spPr>
        <p:txBody>
          <a:bodyPr>
            <a:normAutofit fontScale="90000"/>
          </a:bodyPr>
          <a:lstStyle/>
          <a:p>
            <a:r>
              <a:rPr lang="en-US" dirty="0"/>
              <a:t>Words, Lemmas, Senses</a:t>
            </a:r>
            <a:r>
              <a:rPr lang="en-US"/>
              <a:t>, Definitions</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4778" y="1499935"/>
            <a:ext cx="4239017" cy="299224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78" y="4678882"/>
            <a:ext cx="3920169" cy="19647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458" y="2018974"/>
            <a:ext cx="4798580" cy="24340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5458" y="2686184"/>
            <a:ext cx="4498542" cy="1884095"/>
          </a:xfrm>
          <a:prstGeom prst="rect">
            <a:avLst/>
          </a:prstGeom>
        </p:spPr>
      </p:pic>
      <p:sp>
        <p:nvSpPr>
          <p:cNvPr id="10" name="TextBox 9"/>
          <p:cNvSpPr txBox="1"/>
          <p:nvPr/>
        </p:nvSpPr>
        <p:spPr>
          <a:xfrm>
            <a:off x="4059989" y="948839"/>
            <a:ext cx="1213794" cy="646331"/>
          </a:xfrm>
          <a:prstGeom prst="rect">
            <a:avLst/>
          </a:prstGeom>
          <a:noFill/>
        </p:spPr>
        <p:txBody>
          <a:bodyPr wrap="none" rtlCol="0">
            <a:spAutoFit/>
          </a:bodyPr>
          <a:lstStyle/>
          <a:p>
            <a:r>
              <a:rPr lang="en-US" sz="3600" b="1">
                <a:solidFill>
                  <a:srgbClr val="0432FF"/>
                </a:solidFill>
              </a:rPr>
              <a:t>sense</a:t>
            </a:r>
            <a:endParaRPr lang="en-US" b="1" dirty="0">
              <a:solidFill>
                <a:srgbClr val="0432FF"/>
              </a:solidFill>
            </a:endParaRPr>
          </a:p>
        </p:txBody>
      </p:sp>
      <p:sp>
        <p:nvSpPr>
          <p:cNvPr id="11" name="Freeform 10"/>
          <p:cNvSpPr/>
          <p:nvPr/>
        </p:nvSpPr>
        <p:spPr>
          <a:xfrm>
            <a:off x="114297" y="3068408"/>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645458" y="2018974"/>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104668" y="4783212"/>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683554" y="2614297"/>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85612" y="6121480"/>
            <a:ext cx="280388" cy="234664"/>
          </a:xfrm>
          <a:custGeom>
            <a:avLst/>
            <a:gdLst>
              <a:gd name="connsiteX0" fmla="*/ 85725 w 280388"/>
              <a:gd name="connsiteY0" fmla="*/ 3412 h 234664"/>
              <a:gd name="connsiteX1" fmla="*/ 57150 w 280388"/>
              <a:gd name="connsiteY1" fmla="*/ 203437 h 234664"/>
              <a:gd name="connsiteX2" fmla="*/ 142875 w 280388"/>
              <a:gd name="connsiteY2" fmla="*/ 232012 h 234664"/>
              <a:gd name="connsiteX3" fmla="*/ 271463 w 280388"/>
              <a:gd name="connsiteY3" fmla="*/ 217725 h 234664"/>
              <a:gd name="connsiteX4" fmla="*/ 257175 w 280388"/>
              <a:gd name="connsiteY4" fmla="*/ 117712 h 234664"/>
              <a:gd name="connsiteX5" fmla="*/ 185738 w 280388"/>
              <a:gd name="connsiteY5" fmla="*/ 3412 h 234664"/>
              <a:gd name="connsiteX6" fmla="*/ 0 w 280388"/>
              <a:gd name="connsiteY6" fmla="*/ 3412 h 23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88" h="234664">
                <a:moveTo>
                  <a:pt x="85725" y="3412"/>
                </a:moveTo>
                <a:cubicBezTo>
                  <a:pt x="76200" y="70087"/>
                  <a:pt x="40815" y="138096"/>
                  <a:pt x="57150" y="203437"/>
                </a:cubicBezTo>
                <a:cubicBezTo>
                  <a:pt x="64455" y="232658"/>
                  <a:pt x="142875" y="232012"/>
                  <a:pt x="142875" y="232012"/>
                </a:cubicBezTo>
                <a:cubicBezTo>
                  <a:pt x="185738" y="227250"/>
                  <a:pt x="240968" y="248220"/>
                  <a:pt x="271463" y="217725"/>
                </a:cubicBezTo>
                <a:cubicBezTo>
                  <a:pt x="295276" y="193912"/>
                  <a:pt x="264747" y="150526"/>
                  <a:pt x="257175" y="117712"/>
                </a:cubicBezTo>
                <a:cubicBezTo>
                  <a:pt x="249280" y="83500"/>
                  <a:pt x="238777" y="10042"/>
                  <a:pt x="185738" y="3412"/>
                </a:cubicBezTo>
                <a:cubicBezTo>
                  <a:pt x="124303" y="-4267"/>
                  <a:pt x="61913" y="3412"/>
                  <a:pt x="0" y="3412"/>
                </a:cubicBezTo>
              </a:path>
            </a:pathLst>
          </a:custGeom>
          <a:noFill/>
          <a:ln w="222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42837" y="996380"/>
            <a:ext cx="3031723" cy="860994"/>
            <a:chOff x="42837" y="996380"/>
            <a:chExt cx="3031723" cy="860994"/>
          </a:xfrm>
        </p:grpSpPr>
        <p:sp>
          <p:nvSpPr>
            <p:cNvPr id="8" name="Freeform 7"/>
            <p:cNvSpPr/>
            <p:nvPr/>
          </p:nvSpPr>
          <p:spPr>
            <a:xfrm>
              <a:off x="42837" y="1272549"/>
              <a:ext cx="1471874" cy="584825"/>
            </a:xfrm>
            <a:custGeom>
              <a:avLst/>
              <a:gdLst>
                <a:gd name="connsiteX0" fmla="*/ 800126 w 1471874"/>
                <a:gd name="connsiteY0" fmla="*/ 117050 h 688550"/>
                <a:gd name="connsiteX1" fmla="*/ 200051 w 1471874"/>
                <a:gd name="connsiteY1" fmla="*/ 145625 h 688550"/>
                <a:gd name="connsiteX2" fmla="*/ 28601 w 1471874"/>
                <a:gd name="connsiteY2" fmla="*/ 174200 h 688550"/>
                <a:gd name="connsiteX3" fmla="*/ 26 w 1471874"/>
                <a:gd name="connsiteY3" fmla="*/ 217063 h 688550"/>
                <a:gd name="connsiteX4" fmla="*/ 28601 w 1471874"/>
                <a:gd name="connsiteY4" fmla="*/ 345650 h 688550"/>
                <a:gd name="connsiteX5" fmla="*/ 71463 w 1471874"/>
                <a:gd name="connsiteY5" fmla="*/ 388513 h 688550"/>
                <a:gd name="connsiteX6" fmla="*/ 128613 w 1471874"/>
                <a:gd name="connsiteY6" fmla="*/ 474238 h 688550"/>
                <a:gd name="connsiteX7" fmla="*/ 214338 w 1471874"/>
                <a:gd name="connsiteY7" fmla="*/ 545675 h 688550"/>
                <a:gd name="connsiteX8" fmla="*/ 342926 w 1471874"/>
                <a:gd name="connsiteY8" fmla="*/ 631400 h 688550"/>
                <a:gd name="connsiteX9" fmla="*/ 385788 w 1471874"/>
                <a:gd name="connsiteY9" fmla="*/ 659975 h 688550"/>
                <a:gd name="connsiteX10" fmla="*/ 442938 w 1471874"/>
                <a:gd name="connsiteY10" fmla="*/ 674263 h 688550"/>
                <a:gd name="connsiteX11" fmla="*/ 485801 w 1471874"/>
                <a:gd name="connsiteY11" fmla="*/ 688550 h 688550"/>
                <a:gd name="connsiteX12" fmla="*/ 1014438 w 1471874"/>
                <a:gd name="connsiteY12" fmla="*/ 674263 h 688550"/>
                <a:gd name="connsiteX13" fmla="*/ 1171601 w 1471874"/>
                <a:gd name="connsiteY13" fmla="*/ 645688 h 688550"/>
                <a:gd name="connsiteX14" fmla="*/ 1271613 w 1471874"/>
                <a:gd name="connsiteY14" fmla="*/ 631400 h 688550"/>
                <a:gd name="connsiteX15" fmla="*/ 1428776 w 1471874"/>
                <a:gd name="connsiteY15" fmla="*/ 588538 h 688550"/>
                <a:gd name="connsiteX16" fmla="*/ 1471638 w 1471874"/>
                <a:gd name="connsiteY16" fmla="*/ 502813 h 688550"/>
                <a:gd name="connsiteX17" fmla="*/ 1400201 w 1471874"/>
                <a:gd name="connsiteY17" fmla="*/ 402800 h 688550"/>
                <a:gd name="connsiteX18" fmla="*/ 1257326 w 1471874"/>
                <a:gd name="connsiteY18" fmla="*/ 317075 h 688550"/>
                <a:gd name="connsiteX19" fmla="*/ 1128738 w 1471874"/>
                <a:gd name="connsiteY19" fmla="*/ 245638 h 688550"/>
                <a:gd name="connsiteX20" fmla="*/ 1000151 w 1471874"/>
                <a:gd name="connsiteY20" fmla="*/ 174200 h 688550"/>
                <a:gd name="connsiteX21" fmla="*/ 943001 w 1471874"/>
                <a:gd name="connsiteY21" fmla="*/ 131338 h 688550"/>
                <a:gd name="connsiteX22" fmla="*/ 900138 w 1471874"/>
                <a:gd name="connsiteY22" fmla="*/ 102763 h 688550"/>
                <a:gd name="connsiteX23" fmla="*/ 842988 w 1471874"/>
                <a:gd name="connsiteY23" fmla="*/ 59900 h 688550"/>
                <a:gd name="connsiteX24" fmla="*/ 800126 w 1471874"/>
                <a:gd name="connsiteY24" fmla="*/ 45613 h 688550"/>
                <a:gd name="connsiteX25" fmla="*/ 757263 w 1471874"/>
                <a:gd name="connsiteY25" fmla="*/ 17038 h 688550"/>
                <a:gd name="connsiteX26" fmla="*/ 600101 w 1471874"/>
                <a:gd name="connsiteY26" fmla="*/ 2750 h 6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1874" h="688550">
                  <a:moveTo>
                    <a:pt x="800126" y="117050"/>
                  </a:moveTo>
                  <a:cubicBezTo>
                    <a:pt x="-55360" y="140814"/>
                    <a:pt x="507686" y="101677"/>
                    <a:pt x="200051" y="145625"/>
                  </a:cubicBezTo>
                  <a:cubicBezTo>
                    <a:pt x="43973" y="167922"/>
                    <a:pt x="134402" y="147751"/>
                    <a:pt x="28601" y="174200"/>
                  </a:cubicBezTo>
                  <a:cubicBezTo>
                    <a:pt x="19076" y="188488"/>
                    <a:pt x="1922" y="199996"/>
                    <a:pt x="26" y="217063"/>
                  </a:cubicBezTo>
                  <a:cubicBezTo>
                    <a:pt x="-715" y="223735"/>
                    <a:pt x="14252" y="324126"/>
                    <a:pt x="28601" y="345650"/>
                  </a:cubicBezTo>
                  <a:cubicBezTo>
                    <a:pt x="39809" y="362462"/>
                    <a:pt x="59058" y="372564"/>
                    <a:pt x="71463" y="388513"/>
                  </a:cubicBezTo>
                  <a:cubicBezTo>
                    <a:pt x="92547" y="415622"/>
                    <a:pt x="100038" y="455188"/>
                    <a:pt x="128613" y="474238"/>
                  </a:cubicBezTo>
                  <a:cubicBezTo>
                    <a:pt x="223344" y="537391"/>
                    <a:pt x="118085" y="463172"/>
                    <a:pt x="214338" y="545675"/>
                  </a:cubicBezTo>
                  <a:cubicBezTo>
                    <a:pt x="265561" y="589581"/>
                    <a:pt x="283889" y="594502"/>
                    <a:pt x="342926" y="631400"/>
                  </a:cubicBezTo>
                  <a:cubicBezTo>
                    <a:pt x="357487" y="640501"/>
                    <a:pt x="370005" y="653211"/>
                    <a:pt x="385788" y="659975"/>
                  </a:cubicBezTo>
                  <a:cubicBezTo>
                    <a:pt x="403837" y="667710"/>
                    <a:pt x="424057" y="668869"/>
                    <a:pt x="442938" y="674263"/>
                  </a:cubicBezTo>
                  <a:cubicBezTo>
                    <a:pt x="457419" y="678400"/>
                    <a:pt x="471513" y="683788"/>
                    <a:pt x="485801" y="688550"/>
                  </a:cubicBezTo>
                  <a:lnTo>
                    <a:pt x="1014438" y="674263"/>
                  </a:lnTo>
                  <a:cubicBezTo>
                    <a:pt x="1125574" y="669211"/>
                    <a:pt x="1086629" y="661137"/>
                    <a:pt x="1171601" y="645688"/>
                  </a:cubicBezTo>
                  <a:cubicBezTo>
                    <a:pt x="1204734" y="639664"/>
                    <a:pt x="1238591" y="638004"/>
                    <a:pt x="1271613" y="631400"/>
                  </a:cubicBezTo>
                  <a:cubicBezTo>
                    <a:pt x="1352178" y="615287"/>
                    <a:pt x="1367195" y="609064"/>
                    <a:pt x="1428776" y="588538"/>
                  </a:cubicBezTo>
                  <a:cubicBezTo>
                    <a:pt x="1439256" y="572818"/>
                    <a:pt x="1475118" y="527170"/>
                    <a:pt x="1471638" y="502813"/>
                  </a:cubicBezTo>
                  <a:cubicBezTo>
                    <a:pt x="1466431" y="466363"/>
                    <a:pt x="1427382" y="423941"/>
                    <a:pt x="1400201" y="402800"/>
                  </a:cubicBezTo>
                  <a:cubicBezTo>
                    <a:pt x="1313063" y="335026"/>
                    <a:pt x="1335079" y="360271"/>
                    <a:pt x="1257326" y="317075"/>
                  </a:cubicBezTo>
                  <a:cubicBezTo>
                    <a:pt x="1095864" y="227375"/>
                    <a:pt x="1265764" y="314151"/>
                    <a:pt x="1128738" y="245638"/>
                  </a:cubicBezTo>
                  <a:cubicBezTo>
                    <a:pt x="1041125" y="158022"/>
                    <a:pt x="1140007" y="244127"/>
                    <a:pt x="1000151" y="174200"/>
                  </a:cubicBezTo>
                  <a:cubicBezTo>
                    <a:pt x="978853" y="163551"/>
                    <a:pt x="962378" y="145179"/>
                    <a:pt x="943001" y="131338"/>
                  </a:cubicBezTo>
                  <a:cubicBezTo>
                    <a:pt x="929028" y="121357"/>
                    <a:pt x="914111" y="112744"/>
                    <a:pt x="900138" y="102763"/>
                  </a:cubicBezTo>
                  <a:cubicBezTo>
                    <a:pt x="880761" y="88922"/>
                    <a:pt x="863663" y="71714"/>
                    <a:pt x="842988" y="59900"/>
                  </a:cubicBezTo>
                  <a:cubicBezTo>
                    <a:pt x="829912" y="52428"/>
                    <a:pt x="814413" y="50375"/>
                    <a:pt x="800126" y="45613"/>
                  </a:cubicBezTo>
                  <a:cubicBezTo>
                    <a:pt x="785838" y="36088"/>
                    <a:pt x="772622" y="24717"/>
                    <a:pt x="757263" y="17038"/>
                  </a:cubicBezTo>
                  <a:cubicBezTo>
                    <a:pt x="704590" y="-9299"/>
                    <a:pt x="662841" y="2750"/>
                    <a:pt x="600101" y="2750"/>
                  </a:cubicBezTo>
                </a:path>
              </a:pathLst>
            </a:cu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86652" y="996380"/>
              <a:ext cx="1487908"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18" name="Straight Arrow Connector 17"/>
            <p:cNvCxnSpPr>
              <a:endCxn id="8" idx="20"/>
            </p:cNvCxnSpPr>
            <p:nvPr/>
          </p:nvCxnSpPr>
          <p:spPr>
            <a:xfrm flipH="1">
              <a:off x="1042988" y="1356105"/>
              <a:ext cx="685800" cy="6440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a:endCxn id="13" idx="0"/>
          </p:cNvCxnSpPr>
          <p:nvPr/>
        </p:nvCxnSpPr>
        <p:spPr>
          <a:xfrm>
            <a:off x="4402889" y="1435533"/>
            <a:ext cx="328294" cy="586853"/>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94686" y="1427714"/>
            <a:ext cx="4069146" cy="1648633"/>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66001" y="1455469"/>
            <a:ext cx="4059735" cy="3327743"/>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6" idx="5"/>
          </p:cNvCxnSpPr>
          <p:nvPr/>
        </p:nvCxnSpPr>
        <p:spPr>
          <a:xfrm flipH="1">
            <a:off x="271350" y="1442740"/>
            <a:ext cx="4179445" cy="468215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5" idx="6"/>
          </p:cNvCxnSpPr>
          <p:nvPr/>
        </p:nvCxnSpPr>
        <p:spPr>
          <a:xfrm>
            <a:off x="4382480" y="1455469"/>
            <a:ext cx="301074" cy="1162240"/>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66497" y="971566"/>
            <a:ext cx="2055371" cy="646331"/>
          </a:xfrm>
          <a:prstGeom prst="rect">
            <a:avLst/>
          </a:prstGeom>
          <a:noFill/>
        </p:spPr>
        <p:txBody>
          <a:bodyPr wrap="none" rtlCol="0">
            <a:spAutoFit/>
          </a:bodyPr>
          <a:lstStyle/>
          <a:p>
            <a:r>
              <a:rPr lang="en-US" sz="3600" b="1" dirty="0">
                <a:solidFill>
                  <a:srgbClr val="0432FF"/>
                </a:solidFill>
              </a:rPr>
              <a:t>definition</a:t>
            </a:r>
            <a:endParaRPr lang="en-US" b="1" dirty="0">
              <a:solidFill>
                <a:srgbClr val="0432FF"/>
              </a:solidFill>
            </a:endParaRPr>
          </a:p>
        </p:txBody>
      </p:sp>
      <p:cxnSp>
        <p:nvCxnSpPr>
          <p:cNvPr id="24" name="Straight Arrow Connector 23"/>
          <p:cNvCxnSpPr/>
          <p:nvPr/>
        </p:nvCxnSpPr>
        <p:spPr>
          <a:xfrm flipH="1">
            <a:off x="6309097" y="1595170"/>
            <a:ext cx="244104" cy="423804"/>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4" grpId="0" animBg="1"/>
      <p:bldP spid="15" grpId="0" animBg="1"/>
      <p:bldP spid="16" grpId="0" animBg="1"/>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526B8-691F-10E6-7964-0CE3313D97E7}"/>
              </a:ext>
            </a:extLst>
          </p:cNvPr>
          <p:cNvSpPr>
            <a:spLocks noGrp="1"/>
          </p:cNvSpPr>
          <p:nvPr>
            <p:ph type="title"/>
          </p:nvPr>
        </p:nvSpPr>
        <p:spPr/>
        <p:txBody>
          <a:bodyPr/>
          <a:lstStyle/>
          <a:p>
            <a:r>
              <a:rPr lang="en-US" dirty="0"/>
              <a:t>Skip-Gram Training Data</a:t>
            </a:r>
          </a:p>
        </p:txBody>
      </p:sp>
      <p:sp>
        <p:nvSpPr>
          <p:cNvPr id="3" name="Content Placeholder 2">
            <a:extLst>
              <a:ext uri="{FF2B5EF4-FFF2-40B4-BE49-F238E27FC236}">
                <a16:creationId xmlns:a16="http://schemas.microsoft.com/office/drawing/2014/main" id="{B98891F5-6AE0-F910-BB94-1C99F5138CF1}"/>
              </a:ext>
            </a:extLst>
          </p:cNvPr>
          <p:cNvSpPr>
            <a:spLocks noGrp="1"/>
          </p:cNvSpPr>
          <p:nvPr>
            <p:ph idx="1"/>
          </p:nvPr>
        </p:nvSpPr>
        <p:spPr/>
        <p:txBody>
          <a:bodyPr/>
          <a:lstStyle/>
          <a:p>
            <a:pPr marL="0" indent="0">
              <a:buNone/>
            </a:pPr>
            <a:r>
              <a:rPr lang="en-US" sz="2400" dirty="0"/>
              <a:t>(assuming a +/- 2 word window)</a:t>
            </a:r>
          </a:p>
          <a:p>
            <a:pPr marL="0" indent="0">
              <a:buNone/>
            </a:pPr>
            <a:endParaRPr lang="en-US" sz="2400" dirty="0"/>
          </a:p>
          <a:p>
            <a:pPr marL="150876" lvl="1" indent="0">
              <a:spcAft>
                <a:spcPts val="0"/>
              </a:spcAft>
              <a:buNone/>
            </a:pPr>
            <a:r>
              <a:rPr lang="en-US" sz="2400" dirty="0"/>
              <a:t>…lemon, a [tablespoon of  apricot  jam,   a]  pinch…</a:t>
            </a:r>
          </a:p>
          <a:p>
            <a:pPr marL="0" indent="0">
              <a:spcBef>
                <a:spcPts val="0"/>
              </a:spcBef>
              <a:buNone/>
            </a:pPr>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0" indent="0">
              <a:spcBef>
                <a:spcPts val="0"/>
              </a:spcBef>
              <a:buNone/>
            </a:pPr>
            <a:endParaRPr lang="en-US" sz="2100" dirty="0">
              <a:latin typeface="Times New Roman" panose="02020603050405020304" pitchFamily="18" charset="0"/>
              <a:cs typeface="Times New Roman" panose="02020603050405020304" pitchFamily="18" charset="0"/>
            </a:endParaRPr>
          </a:p>
          <a:p>
            <a:pPr marL="0" indent="0">
              <a:spcBef>
                <a:spcPts val="0"/>
              </a:spcBef>
              <a:buNone/>
            </a:pPr>
            <a:r>
              <a:rPr lang="en-US" sz="2100" dirty="0">
                <a:latin typeface="Calibri" panose="020F0502020204030204" pitchFamily="34" charset="0"/>
                <a:cs typeface="Calibri" panose="020F0502020204030204" pitchFamily="34" charset="0"/>
              </a:rPr>
              <a:t>Goal: train a classifier that is given a candidate (</a:t>
            </a:r>
            <a:r>
              <a:rPr lang="en-US" sz="2100" b="1" dirty="0">
                <a:latin typeface="Calibri" panose="020F0502020204030204" pitchFamily="34" charset="0"/>
                <a:cs typeface="Calibri" panose="020F0502020204030204" pitchFamily="34" charset="0"/>
              </a:rPr>
              <a:t>w</a:t>
            </a:r>
            <a:r>
              <a:rPr lang="en-US" sz="2100" dirty="0">
                <a:latin typeface="Calibri" panose="020F0502020204030204" pitchFamily="34" charset="0"/>
                <a:cs typeface="Calibri" panose="020F0502020204030204" pitchFamily="34" charset="0"/>
              </a:rPr>
              <a:t>ord, </a:t>
            </a:r>
            <a:r>
              <a:rPr lang="en-US" sz="2100" b="1" dirty="0">
                <a:latin typeface="Calibri" panose="020F0502020204030204" pitchFamily="34" charset="0"/>
                <a:cs typeface="Calibri" panose="020F0502020204030204" pitchFamily="34" charset="0"/>
              </a:rPr>
              <a:t>c</a:t>
            </a:r>
            <a:r>
              <a:rPr lang="en-US" sz="2100" dirty="0">
                <a:latin typeface="Calibri" panose="020F0502020204030204" pitchFamily="34" charset="0"/>
                <a:cs typeface="Calibri" panose="020F0502020204030204" pitchFamily="34" charset="0"/>
              </a:rPr>
              <a:t>ontext) pair</a:t>
            </a:r>
          </a:p>
          <a:p>
            <a:pPr marL="0" indent="0">
              <a:spcBef>
                <a:spcPts val="0"/>
              </a:spcBef>
              <a:buNone/>
            </a:pPr>
            <a:r>
              <a:rPr lang="en-US" sz="2100" dirty="0">
                <a:latin typeface="Calibri" panose="020F0502020204030204" pitchFamily="34" charset="0"/>
                <a:cs typeface="Calibri" panose="020F0502020204030204" pitchFamily="34" charset="0"/>
              </a:rPr>
              <a:t>		 (apricot, jam)</a:t>
            </a:r>
          </a:p>
          <a:p>
            <a:pPr marL="0" indent="0">
              <a:spcBef>
                <a:spcPts val="0"/>
              </a:spcBef>
              <a:buNone/>
            </a:pPr>
            <a:r>
              <a:rPr lang="en-US" sz="2100" dirty="0">
                <a:latin typeface="Calibri" panose="020F0502020204030204" pitchFamily="34" charset="0"/>
                <a:cs typeface="Calibri" panose="020F0502020204030204" pitchFamily="34" charset="0"/>
              </a:rPr>
              <a:t> 		 (apricot, aardvark)</a:t>
            </a:r>
          </a:p>
          <a:p>
            <a:pPr marL="0" indent="0">
              <a:spcBef>
                <a:spcPts val="0"/>
              </a:spcBef>
              <a:buNone/>
            </a:pPr>
            <a:r>
              <a:rPr lang="en-US" sz="2100" dirty="0">
                <a:latin typeface="Calibri" panose="020F0502020204030204" pitchFamily="34" charset="0"/>
                <a:cs typeface="Calibri" panose="020F0502020204030204" pitchFamily="34" charset="0"/>
              </a:rPr>
              <a:t>		…</a:t>
            </a:r>
          </a:p>
          <a:p>
            <a:pPr marL="0" indent="0">
              <a:spcBef>
                <a:spcPts val="0"/>
              </a:spcBef>
              <a:buNone/>
            </a:pPr>
            <a:r>
              <a:rPr lang="en-US" sz="2100" dirty="0">
                <a:latin typeface="Calibri" panose="020F0502020204030204" pitchFamily="34" charset="0"/>
                <a:cs typeface="Calibri" panose="020F0502020204030204" pitchFamily="34" charset="0"/>
              </a:rPr>
              <a:t>And assigns each pair a probability:</a:t>
            </a:r>
          </a:p>
          <a:p>
            <a:pPr marL="0" indent="0">
              <a:spcBef>
                <a:spcPts val="0"/>
              </a:spcBef>
              <a:buNone/>
            </a:pPr>
            <a:r>
              <a:rPr lang="en-US" sz="2100" dirty="0">
                <a:latin typeface="Calibri" panose="020F0502020204030204" pitchFamily="34" charset="0"/>
                <a:cs typeface="Calibri" panose="020F0502020204030204" pitchFamily="34" charset="0"/>
              </a:rPr>
              <a:t>	</a:t>
            </a:r>
            <a:r>
              <a:rPr lang="en-US" sz="2250" i="1" dirty="0"/>
              <a:t>P</a:t>
            </a:r>
            <a:r>
              <a:rPr lang="en-US" sz="2250" dirty="0"/>
              <a:t>(+|</a:t>
            </a:r>
            <a:r>
              <a:rPr lang="en-US" sz="2250" i="1" dirty="0"/>
              <a:t>w</a:t>
            </a:r>
            <a:r>
              <a:rPr lang="en-US" sz="2250" dirty="0"/>
              <a:t>, </a:t>
            </a:r>
            <a:r>
              <a:rPr lang="en-US" sz="2250" i="1" dirty="0"/>
              <a:t>c</a:t>
            </a:r>
            <a:r>
              <a:rPr lang="en-US" sz="2250" dirty="0"/>
              <a:t>) </a:t>
            </a:r>
          </a:p>
          <a:p>
            <a:pPr marL="0" indent="0">
              <a:spcBef>
                <a:spcPts val="0"/>
              </a:spcBef>
              <a:buNone/>
            </a:pPr>
            <a:r>
              <a:rPr lang="en-US" sz="2250" i="1" dirty="0"/>
              <a:t>	P</a:t>
            </a:r>
            <a:r>
              <a:rPr lang="en-US" sz="2250" dirty="0"/>
              <a:t>(−|</a:t>
            </a:r>
            <a:r>
              <a:rPr lang="en-US" sz="2250" i="1" dirty="0"/>
              <a:t>w</a:t>
            </a:r>
            <a:r>
              <a:rPr lang="en-US" sz="2250" dirty="0"/>
              <a:t>, </a:t>
            </a:r>
            <a:r>
              <a:rPr lang="en-US" sz="2250" i="1" dirty="0"/>
              <a:t>c</a:t>
            </a:r>
            <a:r>
              <a:rPr lang="en-US" sz="2250" dirty="0"/>
              <a:t>) = 1 − </a:t>
            </a:r>
            <a:r>
              <a:rPr lang="en-US" sz="2250" i="1" dirty="0"/>
              <a:t>P</a:t>
            </a:r>
            <a:r>
              <a:rPr lang="en-US" sz="2250" dirty="0"/>
              <a:t>(+|</a:t>
            </a:r>
            <a:r>
              <a:rPr lang="en-US" sz="2250" i="1" dirty="0"/>
              <a:t>w</a:t>
            </a:r>
            <a:r>
              <a:rPr lang="en-US" sz="2250" dirty="0"/>
              <a:t>, </a:t>
            </a:r>
            <a:r>
              <a:rPr lang="en-US" sz="2250" i="1" dirty="0"/>
              <a:t>c</a:t>
            </a:r>
            <a:r>
              <a:rPr lang="en-US" sz="2250" dirty="0"/>
              <a:t>) </a:t>
            </a:r>
          </a:p>
          <a:p>
            <a:pPr marL="0" indent="0">
              <a:spcBef>
                <a:spcPts val="0"/>
              </a:spcBef>
              <a:buNone/>
            </a:pPr>
            <a:endParaRPr lang="en-US" sz="2250" dirty="0"/>
          </a:p>
          <a:p>
            <a:pPr marL="0" indent="0">
              <a:spcBef>
                <a:spcPts val="0"/>
              </a:spcBef>
              <a:buNone/>
            </a:pPr>
            <a:endParaRPr lang="en-US" sz="2100" dirty="0">
              <a:latin typeface="Calibri" panose="020F0502020204030204" pitchFamily="34" charset="0"/>
              <a:cs typeface="Calibri" panose="020F0502020204030204" pitchFamily="34" charset="0"/>
            </a:endParaRPr>
          </a:p>
          <a:p>
            <a:pPr marL="0" indent="0">
              <a:spcBef>
                <a:spcPts val="0"/>
              </a:spcBef>
              <a:buNone/>
            </a:pPr>
            <a:endParaRPr lang="en-US" sz="2100" dirty="0">
              <a:latin typeface="Calibri" panose="020F0502020204030204" pitchFamily="34" charset="0"/>
              <a:cs typeface="Calibri" panose="020F050202020403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E334F4E6-60A0-69ED-1E52-E539A10A50DF}"/>
              </a:ext>
            </a:extLst>
          </p:cNvPr>
          <p:cNvSpPr>
            <a:spLocks noGrp="1"/>
          </p:cNvSpPr>
          <p:nvPr>
            <p:ph type="sldNum" sz="quarter" idx="12"/>
          </p:nvPr>
        </p:nvSpPr>
        <p:spPr/>
        <p:txBody>
          <a:bodyPr/>
          <a:lstStyle/>
          <a:p>
            <a:pPr>
              <a:defRPr/>
            </a:pPr>
            <a:fld id="{1141314C-F54C-464D-9EDC-1B1B988577E6}" type="slidenum">
              <a:rPr lang="en-US" smtClean="0"/>
              <a:pPr>
                <a:defRPr/>
              </a:pPr>
              <a:t>60</a:t>
            </a:fld>
            <a:endParaRPr lang="en-US"/>
          </a:p>
        </p:txBody>
      </p:sp>
    </p:spTree>
    <p:extLst>
      <p:ext uri="{BB962C8B-B14F-4D97-AF65-F5344CB8AC3E}">
        <p14:creationId xmlns:p14="http://schemas.microsoft.com/office/powerpoint/2010/main" val="1242612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003B-F925-573B-FE30-25A11F60ECA3}"/>
              </a:ext>
            </a:extLst>
          </p:cNvPr>
          <p:cNvSpPr>
            <a:spLocks noGrp="1"/>
          </p:cNvSpPr>
          <p:nvPr>
            <p:ph type="title"/>
          </p:nvPr>
        </p:nvSpPr>
        <p:spPr/>
        <p:txBody>
          <a:bodyPr/>
          <a:lstStyle/>
          <a:p>
            <a:r>
              <a:rPr lang="en-US" dirty="0"/>
              <a:t>Examples: positive and </a:t>
            </a:r>
            <a:r>
              <a:rPr lang="en-US" dirty="0" err="1"/>
              <a:t>neagtive</a:t>
            </a:r>
            <a:endParaRPr lang="en-US" dirty="0"/>
          </a:p>
        </p:txBody>
      </p:sp>
      <p:pic>
        <p:nvPicPr>
          <p:cNvPr id="6" name="Content Placeholder 5" descr="Text&#10;&#10;Description automatically generated">
            <a:extLst>
              <a:ext uri="{FF2B5EF4-FFF2-40B4-BE49-F238E27FC236}">
                <a16:creationId xmlns:a16="http://schemas.microsoft.com/office/drawing/2014/main" id="{70FBC577-890C-48EB-61F6-9EBE2C99FE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607129"/>
            <a:ext cx="7772400" cy="2862942"/>
          </a:xfrm>
        </p:spPr>
      </p:pic>
      <p:sp>
        <p:nvSpPr>
          <p:cNvPr id="4" name="Slide Number Placeholder 3">
            <a:extLst>
              <a:ext uri="{FF2B5EF4-FFF2-40B4-BE49-F238E27FC236}">
                <a16:creationId xmlns:a16="http://schemas.microsoft.com/office/drawing/2014/main" id="{8635155D-3BD1-F016-2041-8BD8411BAD5D}"/>
              </a:ext>
            </a:extLst>
          </p:cNvPr>
          <p:cNvSpPr>
            <a:spLocks noGrp="1"/>
          </p:cNvSpPr>
          <p:nvPr>
            <p:ph type="sldNum" sz="quarter" idx="12"/>
          </p:nvPr>
        </p:nvSpPr>
        <p:spPr/>
        <p:txBody>
          <a:bodyPr/>
          <a:lstStyle/>
          <a:p>
            <a:pPr>
              <a:defRPr/>
            </a:pPr>
            <a:fld id="{1141314C-F54C-464D-9EDC-1B1B988577E6}" type="slidenum">
              <a:rPr lang="en-US" smtClean="0"/>
              <a:pPr>
                <a:defRPr/>
              </a:pPr>
              <a:t>61</a:t>
            </a:fld>
            <a:endParaRPr lang="en-US"/>
          </a:p>
        </p:txBody>
      </p:sp>
    </p:spTree>
    <p:extLst>
      <p:ext uri="{BB962C8B-B14F-4D97-AF65-F5344CB8AC3E}">
        <p14:creationId xmlns:p14="http://schemas.microsoft.com/office/powerpoint/2010/main" val="3903367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197C-B0E7-C788-2D14-76179C3B27C3}"/>
              </a:ext>
            </a:extLst>
          </p:cNvPr>
          <p:cNvSpPr>
            <a:spLocks noGrp="1"/>
          </p:cNvSpPr>
          <p:nvPr>
            <p:ph type="title"/>
          </p:nvPr>
        </p:nvSpPr>
        <p:spPr/>
        <p:txBody>
          <a:bodyPr/>
          <a:lstStyle/>
          <a:p>
            <a:r>
              <a:rPr lang="en-US" dirty="0"/>
              <a:t>Skip-Gram Classifier</a:t>
            </a:r>
          </a:p>
        </p:txBody>
      </p:sp>
      <p:sp>
        <p:nvSpPr>
          <p:cNvPr id="3" name="Content Placeholder 2">
            <a:extLst>
              <a:ext uri="{FF2B5EF4-FFF2-40B4-BE49-F238E27FC236}">
                <a16:creationId xmlns:a16="http://schemas.microsoft.com/office/drawing/2014/main" id="{E98BBDD6-0233-EEFB-3137-E1A246203F0D}"/>
              </a:ext>
            </a:extLst>
          </p:cNvPr>
          <p:cNvSpPr>
            <a:spLocks noGrp="1"/>
          </p:cNvSpPr>
          <p:nvPr>
            <p:ph idx="1"/>
          </p:nvPr>
        </p:nvSpPr>
        <p:spPr/>
        <p:txBody>
          <a:bodyPr/>
          <a:lstStyle/>
          <a:p>
            <a:pPr eaLnBrk="1" fontAlgn="auto" hangingPunct="1">
              <a:spcBef>
                <a:spcPts val="0"/>
              </a:spcBef>
              <a:spcAft>
                <a:spcPts val="0"/>
              </a:spcAft>
              <a:defRPr/>
            </a:pPr>
            <a:r>
              <a:rPr lang="en-US" sz="2800" kern="1200" dirty="0"/>
              <a:t>Our goal is to train a classifier such that, given a tuple (</a:t>
            </a:r>
            <a:r>
              <a:rPr lang="en-US" sz="2800" i="1" kern="1200" dirty="0" err="1"/>
              <a:t>w</a:t>
            </a:r>
            <a:r>
              <a:rPr lang="en-US" sz="2800" kern="1200" dirty="0" err="1"/>
              <a:t>,</a:t>
            </a:r>
            <a:r>
              <a:rPr lang="en-US" sz="2800" i="1" kern="1200" dirty="0" err="1"/>
              <a:t>c</a:t>
            </a:r>
            <a:r>
              <a:rPr lang="en-US" sz="2800" kern="1200" dirty="0"/>
              <a:t>) of a target word </a:t>
            </a:r>
            <a:r>
              <a:rPr lang="en-US" sz="2800" i="1" kern="1200" dirty="0"/>
              <a:t>w </a:t>
            </a:r>
            <a:r>
              <a:rPr lang="en-US" sz="2800" kern="1200" dirty="0"/>
              <a:t>paired with a candidate context word </a:t>
            </a:r>
            <a:r>
              <a:rPr lang="en-US" sz="2800" i="1" kern="1200" dirty="0"/>
              <a:t>c </a:t>
            </a:r>
          </a:p>
          <a:p>
            <a:pPr lvl="1" eaLnBrk="1" fontAlgn="auto" hangingPunct="1">
              <a:spcBef>
                <a:spcPts val="0"/>
              </a:spcBef>
              <a:spcAft>
                <a:spcPts val="0"/>
              </a:spcAft>
              <a:defRPr/>
            </a:pPr>
            <a:r>
              <a:rPr lang="en-US" sz="2400" kern="1200" dirty="0"/>
              <a:t>for example (</a:t>
            </a:r>
            <a:r>
              <a:rPr lang="en-US" sz="2400" i="1" kern="1200" dirty="0"/>
              <a:t>apricot</a:t>
            </a:r>
            <a:r>
              <a:rPr lang="en-US" sz="2400" kern="1200" dirty="0"/>
              <a:t>, </a:t>
            </a:r>
            <a:r>
              <a:rPr lang="en-US" sz="2400" i="1" kern="1200" dirty="0"/>
              <a:t>jam</a:t>
            </a:r>
            <a:r>
              <a:rPr lang="en-US" sz="2400" kern="1200" dirty="0"/>
              <a:t>), or perhaps (</a:t>
            </a:r>
            <a:r>
              <a:rPr lang="en-US" sz="2400" i="1" kern="1200" dirty="0"/>
              <a:t>apricot</a:t>
            </a:r>
            <a:r>
              <a:rPr lang="en-US" sz="2400" kern="1200" dirty="0"/>
              <a:t>, </a:t>
            </a:r>
            <a:r>
              <a:rPr lang="en-US" sz="2400" i="1" kern="1200" dirty="0"/>
              <a:t>aardvark</a:t>
            </a:r>
            <a:r>
              <a:rPr lang="en-US" sz="2400" kern="1200" dirty="0"/>
              <a:t>)) </a:t>
            </a:r>
          </a:p>
          <a:p>
            <a:pPr lvl="2" eaLnBrk="1" fontAlgn="auto" hangingPunct="1">
              <a:spcBef>
                <a:spcPts val="0"/>
              </a:spcBef>
              <a:spcAft>
                <a:spcPts val="0"/>
              </a:spcAft>
              <a:defRPr/>
            </a:pPr>
            <a:r>
              <a:rPr lang="en-US" sz="2000" kern="1200" dirty="0"/>
              <a:t>it will return the probability that </a:t>
            </a:r>
            <a:r>
              <a:rPr lang="en-US" sz="2000" i="1" kern="1200" dirty="0"/>
              <a:t>c </a:t>
            </a:r>
            <a:r>
              <a:rPr lang="en-US" sz="2000" kern="1200" dirty="0"/>
              <a:t>is a real context word (true for </a:t>
            </a:r>
            <a:r>
              <a:rPr lang="en-US" sz="2000" i="1" kern="1200" dirty="0"/>
              <a:t>jam</a:t>
            </a:r>
            <a:r>
              <a:rPr lang="en-US" sz="2000" kern="1200" dirty="0"/>
              <a:t>, false for </a:t>
            </a:r>
            <a:r>
              <a:rPr lang="en-US" sz="2000" i="1" kern="1200" dirty="0"/>
              <a:t>aardvark</a:t>
            </a:r>
            <a:r>
              <a:rPr lang="en-US" sz="2000" kern="1200" dirty="0"/>
              <a:t>): </a:t>
            </a:r>
          </a:p>
          <a:p>
            <a:pPr eaLnBrk="1" fontAlgn="auto" hangingPunct="1">
              <a:spcBef>
                <a:spcPts val="0"/>
              </a:spcBef>
              <a:spcAft>
                <a:spcPts val="0"/>
              </a:spcAft>
              <a:defRPr/>
            </a:pPr>
            <a:r>
              <a:rPr lang="en-US" sz="2800" kern="1200" dirty="0"/>
              <a:t>The probability that word </a:t>
            </a:r>
            <a:r>
              <a:rPr lang="en-US" sz="2800" i="1" kern="1200" dirty="0"/>
              <a:t>c </a:t>
            </a:r>
            <a:r>
              <a:rPr lang="en-US" sz="2800" kern="1200" dirty="0"/>
              <a:t>is not a real context word for </a:t>
            </a:r>
            <a:r>
              <a:rPr lang="en-US" sz="2800" i="1" kern="1200" dirty="0"/>
              <a:t>w </a:t>
            </a:r>
            <a:r>
              <a:rPr lang="en-US" sz="2800" kern="1200" dirty="0"/>
              <a:t>is just 1 minus </a:t>
            </a:r>
            <a:endParaRPr lang="en-US" sz="2800" dirty="0"/>
          </a:p>
          <a:p>
            <a:endParaRPr lang="en-US" sz="2800" dirty="0"/>
          </a:p>
        </p:txBody>
      </p:sp>
      <p:sp>
        <p:nvSpPr>
          <p:cNvPr id="4" name="Slide Number Placeholder 3">
            <a:extLst>
              <a:ext uri="{FF2B5EF4-FFF2-40B4-BE49-F238E27FC236}">
                <a16:creationId xmlns:a16="http://schemas.microsoft.com/office/drawing/2014/main" id="{13E1079F-AABB-EFD5-99C7-3CC08DBA7A2A}"/>
              </a:ext>
            </a:extLst>
          </p:cNvPr>
          <p:cNvSpPr>
            <a:spLocks noGrp="1"/>
          </p:cNvSpPr>
          <p:nvPr>
            <p:ph type="sldNum" sz="quarter" idx="12"/>
          </p:nvPr>
        </p:nvSpPr>
        <p:spPr/>
        <p:txBody>
          <a:bodyPr/>
          <a:lstStyle/>
          <a:p>
            <a:pPr>
              <a:defRPr/>
            </a:pPr>
            <a:fld id="{1141314C-F54C-464D-9EDC-1B1B988577E6}" type="slidenum">
              <a:rPr lang="en-US" smtClean="0"/>
              <a:pPr>
                <a:defRPr/>
              </a:pPr>
              <a:t>62</a:t>
            </a:fld>
            <a:endParaRPr lang="en-US" dirty="0"/>
          </a:p>
        </p:txBody>
      </p:sp>
    </p:spTree>
    <p:extLst>
      <p:ext uri="{BB962C8B-B14F-4D97-AF65-F5344CB8AC3E}">
        <p14:creationId xmlns:p14="http://schemas.microsoft.com/office/powerpoint/2010/main" val="1024616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D0CD-5E83-4D97-8B2F-C75E05EC5BBB}"/>
              </a:ext>
            </a:extLst>
          </p:cNvPr>
          <p:cNvSpPr>
            <a:spLocks noGrp="1"/>
          </p:cNvSpPr>
          <p:nvPr>
            <p:ph type="title"/>
          </p:nvPr>
        </p:nvSpPr>
        <p:spPr/>
        <p:txBody>
          <a:bodyPr/>
          <a:lstStyle/>
          <a:p>
            <a:r>
              <a:rPr lang="en-US" dirty="0"/>
              <a:t>Similarity is computed from dot product</a:t>
            </a:r>
          </a:p>
        </p:txBody>
      </p:sp>
      <p:sp>
        <p:nvSpPr>
          <p:cNvPr id="3" name="Content Placeholder 2">
            <a:extLst>
              <a:ext uri="{FF2B5EF4-FFF2-40B4-BE49-F238E27FC236}">
                <a16:creationId xmlns:a16="http://schemas.microsoft.com/office/drawing/2014/main" id="{592BA978-D9C8-901E-DF44-1FFB5E088AF2}"/>
              </a:ext>
            </a:extLst>
          </p:cNvPr>
          <p:cNvSpPr>
            <a:spLocks noGrp="1"/>
          </p:cNvSpPr>
          <p:nvPr>
            <p:ph idx="1"/>
          </p:nvPr>
        </p:nvSpPr>
        <p:spPr/>
        <p:txBody>
          <a:bodyPr/>
          <a:lstStyle/>
          <a:p>
            <a:r>
              <a:rPr lang="en-US" sz="2700" dirty="0"/>
              <a:t>Remember: two vectors are similar if they have a high dot product</a:t>
            </a:r>
          </a:p>
          <a:p>
            <a:pPr lvl="1"/>
            <a:r>
              <a:rPr lang="en-US" sz="2700" dirty="0"/>
              <a:t>Cosine is just a normalized dot product</a:t>
            </a:r>
          </a:p>
          <a:p>
            <a:r>
              <a:rPr lang="en-US" sz="2700" dirty="0"/>
              <a:t>So:</a:t>
            </a:r>
          </a:p>
          <a:p>
            <a:pPr lvl="1"/>
            <a:r>
              <a:rPr lang="en-US" sz="2700" dirty="0"/>
              <a:t>Similarity(</a:t>
            </a:r>
            <a:r>
              <a:rPr lang="en-US" sz="2700" dirty="0" err="1"/>
              <a:t>w,c</a:t>
            </a:r>
            <a:r>
              <a:rPr lang="en-US" sz="2700" dirty="0"/>
              <a:t>)  ∝ w</a:t>
            </a:r>
            <a:r>
              <a:rPr lang="en-US" sz="2700" baseline="-25000" dirty="0"/>
              <a:t> </a:t>
            </a:r>
            <a:r>
              <a:rPr lang="en-US" sz="2700" dirty="0"/>
              <a:t>∙ c</a:t>
            </a:r>
            <a:endParaRPr lang="en-US" sz="2700" baseline="-25000" dirty="0"/>
          </a:p>
          <a:p>
            <a:r>
              <a:rPr lang="en-US" sz="2700" dirty="0"/>
              <a:t>We’ll need to normalize to get a probability </a:t>
            </a:r>
          </a:p>
          <a:p>
            <a:pPr lvl="1"/>
            <a:r>
              <a:rPr lang="en-US" sz="2550" dirty="0"/>
              <a:t>(cosine isn't a probability either)</a:t>
            </a:r>
          </a:p>
          <a:p>
            <a:endParaRPr lang="en-US" dirty="0"/>
          </a:p>
        </p:txBody>
      </p:sp>
      <p:sp>
        <p:nvSpPr>
          <p:cNvPr id="4" name="Slide Number Placeholder 3">
            <a:extLst>
              <a:ext uri="{FF2B5EF4-FFF2-40B4-BE49-F238E27FC236}">
                <a16:creationId xmlns:a16="http://schemas.microsoft.com/office/drawing/2014/main" id="{0A98FB67-A823-5B00-945F-37A19AD94705}"/>
              </a:ext>
            </a:extLst>
          </p:cNvPr>
          <p:cNvSpPr>
            <a:spLocks noGrp="1"/>
          </p:cNvSpPr>
          <p:nvPr>
            <p:ph type="sldNum" sz="quarter" idx="12"/>
          </p:nvPr>
        </p:nvSpPr>
        <p:spPr/>
        <p:txBody>
          <a:bodyPr/>
          <a:lstStyle/>
          <a:p>
            <a:pPr>
              <a:defRPr/>
            </a:pPr>
            <a:fld id="{1141314C-F54C-464D-9EDC-1B1B988577E6}" type="slidenum">
              <a:rPr lang="en-US" smtClean="0"/>
              <a:pPr>
                <a:defRPr/>
              </a:pPr>
              <a:t>63</a:t>
            </a:fld>
            <a:endParaRPr lang="en-US"/>
          </a:p>
        </p:txBody>
      </p:sp>
    </p:spTree>
    <p:extLst>
      <p:ext uri="{BB962C8B-B14F-4D97-AF65-F5344CB8AC3E}">
        <p14:creationId xmlns:p14="http://schemas.microsoft.com/office/powerpoint/2010/main" val="1739350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7DCE-D03E-BC4A-223F-31941266B2AF}"/>
              </a:ext>
            </a:extLst>
          </p:cNvPr>
          <p:cNvSpPr>
            <a:spLocks noGrp="1"/>
          </p:cNvSpPr>
          <p:nvPr>
            <p:ph type="title"/>
          </p:nvPr>
        </p:nvSpPr>
        <p:spPr/>
        <p:txBody>
          <a:bodyPr/>
          <a:lstStyle/>
          <a:p>
            <a:r>
              <a:rPr lang="en-US" dirty="0"/>
              <a:t>Turning dot products into probabilities</a:t>
            </a:r>
          </a:p>
        </p:txBody>
      </p:sp>
      <p:sp>
        <p:nvSpPr>
          <p:cNvPr id="3" name="Content Placeholder 2">
            <a:extLst>
              <a:ext uri="{FF2B5EF4-FFF2-40B4-BE49-F238E27FC236}">
                <a16:creationId xmlns:a16="http://schemas.microsoft.com/office/drawing/2014/main" id="{1FBA7BF8-1FC7-293B-ECAF-40B29E44226C}"/>
              </a:ext>
            </a:extLst>
          </p:cNvPr>
          <p:cNvSpPr>
            <a:spLocks noGrp="1"/>
          </p:cNvSpPr>
          <p:nvPr>
            <p:ph idx="1"/>
          </p:nvPr>
        </p:nvSpPr>
        <p:spPr/>
        <p:txBody>
          <a:bodyPr/>
          <a:lstStyle/>
          <a:p>
            <a:r>
              <a:rPr lang="en-US" dirty="0">
                <a:latin typeface="Times New Roman" charset="0"/>
                <a:ea typeface="Times New Roman" charset="0"/>
                <a:cs typeface="Times New Roman" charset="0"/>
              </a:rPr>
              <a:t>Sim(</a:t>
            </a:r>
            <a:r>
              <a:rPr lang="en-US" dirty="0" err="1">
                <a:latin typeface="Times New Roman" charset="0"/>
                <a:ea typeface="Times New Roman" charset="0"/>
                <a:cs typeface="Times New Roman" charset="0"/>
              </a:rPr>
              <a:t>w,c</a:t>
            </a:r>
            <a:r>
              <a:rPr lang="en-US" dirty="0">
                <a:latin typeface="Times New Roman" charset="0"/>
                <a:ea typeface="Times New Roman" charset="0"/>
                <a:cs typeface="Times New Roman" charset="0"/>
              </a:rPr>
              <a:t>) </a:t>
            </a:r>
            <a:r>
              <a:rPr lang="en-US" dirty="0"/>
              <a:t>≈ </a:t>
            </a:r>
            <a:r>
              <a:rPr lang="en-US" dirty="0">
                <a:latin typeface="Times New Roman" panose="02020603050405020304" pitchFamily="18" charset="0"/>
                <a:cs typeface="Times New Roman" panose="02020603050405020304" pitchFamily="18" charset="0"/>
              </a:rPr>
              <a:t>w</a:t>
            </a:r>
            <a:r>
              <a:rPr lang="en-US" i="1" dirty="0">
                <a:latin typeface="Times New Roman" panose="02020603050405020304" pitchFamily="18" charset="0"/>
                <a:ea typeface="Times New Roman" charset="0"/>
                <a:cs typeface="Times New Roman" panose="02020603050405020304" pitchFamily="18" charset="0"/>
              </a:rPr>
              <a:t> ∙ c</a:t>
            </a:r>
          </a:p>
          <a:p>
            <a:r>
              <a:rPr lang="en-US" dirty="0">
                <a:latin typeface="Calibri" charset="0"/>
                <a:ea typeface="Calibri" charset="0"/>
                <a:cs typeface="Calibri" charset="0"/>
              </a:rPr>
              <a:t>To turn this into a probability </a:t>
            </a:r>
          </a:p>
          <a:p>
            <a:pPr lvl="1"/>
            <a:r>
              <a:rPr lang="en-US" dirty="0">
                <a:latin typeface="Calibri" charset="0"/>
                <a:ea typeface="Calibri" charset="0"/>
                <a:cs typeface="Calibri" charset="0"/>
              </a:rPr>
              <a:t>We'll use the sigmoid from logistic regression:</a:t>
            </a:r>
          </a:p>
          <a:p>
            <a:endParaRPr lang="en-US" dirty="0"/>
          </a:p>
        </p:txBody>
      </p:sp>
      <p:sp>
        <p:nvSpPr>
          <p:cNvPr id="4" name="Slide Number Placeholder 3">
            <a:extLst>
              <a:ext uri="{FF2B5EF4-FFF2-40B4-BE49-F238E27FC236}">
                <a16:creationId xmlns:a16="http://schemas.microsoft.com/office/drawing/2014/main" id="{4B8DB5B4-5A1D-6EE1-3C59-837DA3DD84C4}"/>
              </a:ext>
            </a:extLst>
          </p:cNvPr>
          <p:cNvSpPr>
            <a:spLocks noGrp="1"/>
          </p:cNvSpPr>
          <p:nvPr>
            <p:ph type="sldNum" sz="quarter" idx="12"/>
          </p:nvPr>
        </p:nvSpPr>
        <p:spPr/>
        <p:txBody>
          <a:bodyPr/>
          <a:lstStyle/>
          <a:p>
            <a:pPr>
              <a:defRPr/>
            </a:pPr>
            <a:fld id="{1141314C-F54C-464D-9EDC-1B1B988577E6}" type="slidenum">
              <a:rPr lang="en-US" smtClean="0"/>
              <a:pPr>
                <a:defRPr/>
              </a:pPr>
              <a:t>64</a:t>
            </a:fld>
            <a:endParaRPr lang="en-US"/>
          </a:p>
        </p:txBody>
      </p:sp>
      <p:pic>
        <p:nvPicPr>
          <p:cNvPr id="5" name="Picture 4">
            <a:extLst>
              <a:ext uri="{FF2B5EF4-FFF2-40B4-BE49-F238E27FC236}">
                <a16:creationId xmlns:a16="http://schemas.microsoft.com/office/drawing/2014/main" id="{D98F13DD-4BF7-5DBD-F9F3-9625DA230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5" y="3686676"/>
            <a:ext cx="5493544" cy="771024"/>
          </a:xfrm>
          <a:prstGeom prst="rect">
            <a:avLst/>
          </a:prstGeom>
        </p:spPr>
      </p:pic>
      <p:pic>
        <p:nvPicPr>
          <p:cNvPr id="6" name="Picture 5">
            <a:extLst>
              <a:ext uri="{FF2B5EF4-FFF2-40B4-BE49-F238E27FC236}">
                <a16:creationId xmlns:a16="http://schemas.microsoft.com/office/drawing/2014/main" id="{DF3EF72D-46C1-037F-D931-DB00CDE79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12" y="4629150"/>
            <a:ext cx="5531566" cy="1374709"/>
          </a:xfrm>
          <a:prstGeom prst="rect">
            <a:avLst/>
          </a:prstGeom>
        </p:spPr>
      </p:pic>
    </p:spTree>
    <p:extLst>
      <p:ext uri="{BB962C8B-B14F-4D97-AF65-F5344CB8AC3E}">
        <p14:creationId xmlns:p14="http://schemas.microsoft.com/office/powerpoint/2010/main" val="1414872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8198-055A-0935-7242-F33C38C68889}"/>
              </a:ext>
            </a:extLst>
          </p:cNvPr>
          <p:cNvSpPr>
            <a:spLocks noGrp="1"/>
          </p:cNvSpPr>
          <p:nvPr>
            <p:ph type="title"/>
          </p:nvPr>
        </p:nvSpPr>
        <p:spPr/>
        <p:txBody>
          <a:bodyPr/>
          <a:lstStyle/>
          <a:p>
            <a:r>
              <a:rPr lang="en-US" dirty="0"/>
              <a:t>Skip-Gram Classifier</a:t>
            </a:r>
            <a:endParaRPr lang="en-US" b="1" dirty="0"/>
          </a:p>
        </p:txBody>
      </p:sp>
      <p:sp>
        <p:nvSpPr>
          <p:cNvPr id="3" name="Content Placeholder 2">
            <a:extLst>
              <a:ext uri="{FF2B5EF4-FFF2-40B4-BE49-F238E27FC236}">
                <a16:creationId xmlns:a16="http://schemas.microsoft.com/office/drawing/2014/main" id="{9737120D-263B-B677-23D7-5C8707FDA897}"/>
              </a:ext>
            </a:extLst>
          </p:cNvPr>
          <p:cNvSpPr>
            <a:spLocks noGrp="1"/>
          </p:cNvSpPr>
          <p:nvPr>
            <p:ph idx="1"/>
          </p:nvPr>
        </p:nvSpPr>
        <p:spPr/>
        <p:txBody>
          <a:bodyPr/>
          <a:lstStyle/>
          <a:p>
            <a:r>
              <a:rPr lang="en-US" dirty="0">
                <a:cs typeface="Calibri" panose="020F0502020204030204" pitchFamily="34" charset="0"/>
              </a:rPr>
              <a:t>For one context word</a:t>
            </a:r>
          </a:p>
          <a:p>
            <a:pPr marL="0" indent="0">
              <a:buNone/>
            </a:pPr>
            <a:endParaRPr lang="en-US" dirty="0">
              <a:cs typeface="Calibri" panose="020F0502020204030204" pitchFamily="34" charset="0"/>
            </a:endParaRPr>
          </a:p>
          <a:p>
            <a:r>
              <a:rPr lang="en-US" dirty="0">
                <a:cs typeface="Calibri" panose="020F0502020204030204" pitchFamily="34" charset="0"/>
              </a:rPr>
              <a:t>For lots of context words</a:t>
            </a:r>
          </a:p>
          <a:p>
            <a:pPr lvl="1"/>
            <a:r>
              <a:rPr lang="en-US" dirty="0">
                <a:cs typeface="Calibri" panose="020F0502020204030204" pitchFamily="34" charset="0"/>
              </a:rPr>
              <a:t>assume independence and just multiply them:</a:t>
            </a:r>
          </a:p>
          <a:p>
            <a:pPr lvl="1"/>
            <a:endParaRPr lang="en-US" dirty="0">
              <a:cs typeface="Calibri" panose="020F0502020204030204" pitchFamily="34" charset="0"/>
            </a:endParaRPr>
          </a:p>
          <a:p>
            <a:endParaRPr lang="en-US" dirty="0">
              <a:cs typeface="Calibri" panose="020F0502020204030204" pitchFamily="34" charset="0"/>
            </a:endParaRPr>
          </a:p>
          <a:p>
            <a:endParaRPr lang="en-US" dirty="0">
              <a:cs typeface="Calibri" panose="020F0502020204030204" pitchFamily="34" charset="0"/>
            </a:endParaRPr>
          </a:p>
        </p:txBody>
      </p:sp>
      <p:sp>
        <p:nvSpPr>
          <p:cNvPr id="4" name="Slide Number Placeholder 3">
            <a:extLst>
              <a:ext uri="{FF2B5EF4-FFF2-40B4-BE49-F238E27FC236}">
                <a16:creationId xmlns:a16="http://schemas.microsoft.com/office/drawing/2014/main" id="{A44E28C6-9CAD-BC86-9440-CCD6F0D7AA1A}"/>
              </a:ext>
            </a:extLst>
          </p:cNvPr>
          <p:cNvSpPr>
            <a:spLocks noGrp="1"/>
          </p:cNvSpPr>
          <p:nvPr>
            <p:ph type="sldNum" sz="quarter" idx="12"/>
          </p:nvPr>
        </p:nvSpPr>
        <p:spPr/>
        <p:txBody>
          <a:bodyPr/>
          <a:lstStyle/>
          <a:p>
            <a:pPr>
              <a:defRPr/>
            </a:pPr>
            <a:fld id="{1141314C-F54C-464D-9EDC-1B1B988577E6}" type="slidenum">
              <a:rPr lang="en-US" smtClean="0"/>
              <a:pPr>
                <a:defRPr/>
              </a:pPr>
              <a:t>65</a:t>
            </a:fld>
            <a:endParaRPr lang="en-US"/>
          </a:p>
        </p:txBody>
      </p:sp>
      <p:pic>
        <p:nvPicPr>
          <p:cNvPr id="6" name="Picture 5">
            <a:extLst>
              <a:ext uri="{FF2B5EF4-FFF2-40B4-BE49-F238E27FC236}">
                <a16:creationId xmlns:a16="http://schemas.microsoft.com/office/drawing/2014/main" id="{CDA13D93-5FBD-6F85-084A-A0679495A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590800"/>
            <a:ext cx="3664739" cy="514349"/>
          </a:xfrm>
          <a:prstGeom prst="rect">
            <a:avLst/>
          </a:prstGeom>
        </p:spPr>
      </p:pic>
      <p:pic>
        <p:nvPicPr>
          <p:cNvPr id="7" name="Picture 6">
            <a:extLst>
              <a:ext uri="{FF2B5EF4-FFF2-40B4-BE49-F238E27FC236}">
                <a16:creationId xmlns:a16="http://schemas.microsoft.com/office/drawing/2014/main" id="{C21EF258-1AF9-7A33-31A1-AF9AFB9CB2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09800" y="4344006"/>
            <a:ext cx="4178297" cy="1904394"/>
          </a:xfrm>
          <a:prstGeom prst="rect">
            <a:avLst/>
          </a:prstGeom>
        </p:spPr>
      </p:pic>
    </p:spTree>
    <p:extLst>
      <p:ext uri="{BB962C8B-B14F-4D97-AF65-F5344CB8AC3E}">
        <p14:creationId xmlns:p14="http://schemas.microsoft.com/office/powerpoint/2010/main" val="2776372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and equation on a white background&#10;&#10;Description automatically generated">
            <a:extLst>
              <a:ext uri="{FF2B5EF4-FFF2-40B4-BE49-F238E27FC236}">
                <a16:creationId xmlns:a16="http://schemas.microsoft.com/office/drawing/2014/main" id="{F20EF263-D71D-5B77-9042-A6F614CF24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5894" y="1066800"/>
            <a:ext cx="4199206" cy="4114800"/>
          </a:xfrm>
        </p:spPr>
      </p:pic>
      <p:sp>
        <p:nvSpPr>
          <p:cNvPr id="4" name="Slide Number Placeholder 3">
            <a:extLst>
              <a:ext uri="{FF2B5EF4-FFF2-40B4-BE49-F238E27FC236}">
                <a16:creationId xmlns:a16="http://schemas.microsoft.com/office/drawing/2014/main" id="{B7CDE1C2-B02B-BFAB-543B-5619F602BD6F}"/>
              </a:ext>
            </a:extLst>
          </p:cNvPr>
          <p:cNvSpPr>
            <a:spLocks noGrp="1"/>
          </p:cNvSpPr>
          <p:nvPr>
            <p:ph type="sldNum" sz="quarter" idx="12"/>
          </p:nvPr>
        </p:nvSpPr>
        <p:spPr/>
        <p:txBody>
          <a:bodyPr/>
          <a:lstStyle/>
          <a:p>
            <a:pPr>
              <a:defRPr/>
            </a:pPr>
            <a:fld id="{1141314C-F54C-464D-9EDC-1B1B988577E6}" type="slidenum">
              <a:rPr lang="en-US" smtClean="0"/>
              <a:pPr>
                <a:defRPr/>
              </a:pPr>
              <a:t>66</a:t>
            </a:fld>
            <a:endParaRPr lang="en-US"/>
          </a:p>
        </p:txBody>
      </p:sp>
    </p:spTree>
    <p:extLst>
      <p:ext uri="{BB962C8B-B14F-4D97-AF65-F5344CB8AC3E}">
        <p14:creationId xmlns:p14="http://schemas.microsoft.com/office/powerpoint/2010/main" val="169725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B0AA-E957-C2F2-CA53-F7E2A86362EF}"/>
              </a:ext>
            </a:extLst>
          </p:cNvPr>
          <p:cNvSpPr>
            <a:spLocks noGrp="1"/>
          </p:cNvSpPr>
          <p:nvPr>
            <p:ph type="title"/>
          </p:nvPr>
        </p:nvSpPr>
        <p:spPr/>
        <p:txBody>
          <a:bodyPr/>
          <a:lstStyle/>
          <a:p>
            <a:r>
              <a:rPr lang="en-US" dirty="0"/>
              <a:t>Skip-Gram Classifier</a:t>
            </a:r>
          </a:p>
        </p:txBody>
      </p:sp>
      <p:sp>
        <p:nvSpPr>
          <p:cNvPr id="3" name="Content Placeholder 2">
            <a:extLst>
              <a:ext uri="{FF2B5EF4-FFF2-40B4-BE49-F238E27FC236}">
                <a16:creationId xmlns:a16="http://schemas.microsoft.com/office/drawing/2014/main" id="{240831C7-300F-722B-9400-7FA3714D3115}"/>
              </a:ext>
            </a:extLst>
          </p:cNvPr>
          <p:cNvSpPr>
            <a:spLocks noGrp="1"/>
          </p:cNvSpPr>
          <p:nvPr>
            <p:ph idx="1"/>
          </p:nvPr>
        </p:nvSpPr>
        <p:spPr/>
        <p:txBody>
          <a:bodyPr/>
          <a:lstStyle/>
          <a:p>
            <a:r>
              <a:rPr lang="en-US" sz="2800" dirty="0"/>
              <a:t>A probabilistic classifier, given </a:t>
            </a:r>
          </a:p>
          <a:p>
            <a:pPr marL="825490" lvl="1" indent="-428625">
              <a:buFont typeface="Arial" panose="020B0604020202020204" pitchFamily="34" charset="0"/>
              <a:buChar char="•"/>
            </a:pPr>
            <a:r>
              <a:rPr lang="en-US" sz="2400" dirty="0"/>
              <a:t>a test target word </a:t>
            </a:r>
            <a:r>
              <a:rPr lang="en-US" sz="2400" i="1" dirty="0"/>
              <a:t>w </a:t>
            </a:r>
          </a:p>
          <a:p>
            <a:pPr marL="825490" lvl="1" indent="-428625">
              <a:buFont typeface="Arial" panose="020B0604020202020204" pitchFamily="34" charset="0"/>
              <a:buChar char="•"/>
            </a:pPr>
            <a:r>
              <a:rPr lang="en-US" sz="2400" dirty="0"/>
              <a:t>its context window of </a:t>
            </a:r>
            <a:r>
              <a:rPr lang="en-US" sz="2400" i="1" dirty="0"/>
              <a:t>L </a:t>
            </a:r>
            <a:r>
              <a:rPr lang="en-US" sz="2400" dirty="0"/>
              <a:t>words </a:t>
            </a:r>
            <a:r>
              <a:rPr lang="en-US" sz="2400" i="1" dirty="0"/>
              <a:t>c</a:t>
            </a:r>
            <a:r>
              <a:rPr lang="en-US" sz="2400" baseline="-25000" dirty="0"/>
              <a:t>1:</a:t>
            </a:r>
            <a:r>
              <a:rPr lang="en-US" sz="2400" i="1" baseline="-25000" dirty="0"/>
              <a:t>L</a:t>
            </a:r>
            <a:endParaRPr lang="en-US" sz="2400" dirty="0"/>
          </a:p>
          <a:p>
            <a:r>
              <a:rPr lang="en-US" sz="2800" dirty="0"/>
              <a:t>Estimates probability that w occurs in this window based on similarity of w (embeddings) to </a:t>
            </a:r>
            <a:r>
              <a:rPr lang="en-US" sz="2800" i="1" dirty="0"/>
              <a:t>c</a:t>
            </a:r>
            <a:r>
              <a:rPr lang="en-US" sz="2800" baseline="-25000" dirty="0"/>
              <a:t>1:</a:t>
            </a:r>
            <a:r>
              <a:rPr lang="en-US" sz="2800" i="1" baseline="-25000" dirty="0"/>
              <a:t>L</a:t>
            </a:r>
            <a:r>
              <a:rPr lang="en-US" sz="2800" dirty="0"/>
              <a:t> (embeddings).</a:t>
            </a:r>
          </a:p>
          <a:p>
            <a:r>
              <a:rPr lang="en-US" sz="2800" dirty="0"/>
              <a:t>To compute this, we just need embeddings for all the words.</a:t>
            </a:r>
          </a:p>
          <a:p>
            <a:endParaRPr lang="en-US" sz="2800" dirty="0"/>
          </a:p>
        </p:txBody>
      </p:sp>
      <p:sp>
        <p:nvSpPr>
          <p:cNvPr id="4" name="Slide Number Placeholder 3">
            <a:extLst>
              <a:ext uri="{FF2B5EF4-FFF2-40B4-BE49-F238E27FC236}">
                <a16:creationId xmlns:a16="http://schemas.microsoft.com/office/drawing/2014/main" id="{38109D89-426E-97EE-96DA-9F93DC2DAF12}"/>
              </a:ext>
            </a:extLst>
          </p:cNvPr>
          <p:cNvSpPr>
            <a:spLocks noGrp="1"/>
          </p:cNvSpPr>
          <p:nvPr>
            <p:ph type="sldNum" sz="quarter" idx="12"/>
          </p:nvPr>
        </p:nvSpPr>
        <p:spPr/>
        <p:txBody>
          <a:bodyPr/>
          <a:lstStyle/>
          <a:p>
            <a:pPr>
              <a:defRPr/>
            </a:pPr>
            <a:fld id="{1141314C-F54C-464D-9EDC-1B1B988577E6}" type="slidenum">
              <a:rPr lang="en-US" smtClean="0"/>
              <a:pPr>
                <a:defRPr/>
              </a:pPr>
              <a:t>67</a:t>
            </a:fld>
            <a:endParaRPr lang="en-US"/>
          </a:p>
        </p:txBody>
      </p:sp>
    </p:spTree>
    <p:extLst>
      <p:ext uri="{BB962C8B-B14F-4D97-AF65-F5344CB8AC3E}">
        <p14:creationId xmlns:p14="http://schemas.microsoft.com/office/powerpoint/2010/main" val="1523577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D276E-428D-D966-BAC2-D12F03D4EE8F}"/>
              </a:ext>
            </a:extLst>
          </p:cNvPr>
          <p:cNvSpPr>
            <a:spLocks noGrp="1"/>
          </p:cNvSpPr>
          <p:nvPr>
            <p:ph type="title"/>
          </p:nvPr>
        </p:nvSpPr>
        <p:spPr/>
        <p:txBody>
          <a:bodyPr/>
          <a:lstStyle/>
          <a:p>
            <a:r>
              <a:rPr lang="en-US" dirty="0"/>
              <a:t>The embeddings learned by the </a:t>
            </a:r>
            <a:r>
              <a:rPr lang="en-US" dirty="0" err="1"/>
              <a:t>skipgram</a:t>
            </a:r>
            <a:r>
              <a:rPr lang="en-US" dirty="0"/>
              <a:t> model. </a:t>
            </a:r>
            <a:br>
              <a:rPr lang="en-US" dirty="0"/>
            </a:br>
            <a:endParaRPr lang="en-US" dirty="0"/>
          </a:p>
        </p:txBody>
      </p:sp>
      <p:pic>
        <p:nvPicPr>
          <p:cNvPr id="6" name="Content Placeholder 5" descr="A picture containing diagram&#10;&#10;Description automatically generated">
            <a:extLst>
              <a:ext uri="{FF2B5EF4-FFF2-40B4-BE49-F238E27FC236}">
                <a16:creationId xmlns:a16="http://schemas.microsoft.com/office/drawing/2014/main" id="{6243D63B-2080-A338-10B7-EB32AAE855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6835" y="1981200"/>
            <a:ext cx="6350329" cy="4114800"/>
          </a:xfrm>
        </p:spPr>
      </p:pic>
      <p:sp>
        <p:nvSpPr>
          <p:cNvPr id="4" name="Slide Number Placeholder 3">
            <a:extLst>
              <a:ext uri="{FF2B5EF4-FFF2-40B4-BE49-F238E27FC236}">
                <a16:creationId xmlns:a16="http://schemas.microsoft.com/office/drawing/2014/main" id="{B85B2224-1C84-0C8F-E431-E2B2E3FB1BE8}"/>
              </a:ext>
            </a:extLst>
          </p:cNvPr>
          <p:cNvSpPr>
            <a:spLocks noGrp="1"/>
          </p:cNvSpPr>
          <p:nvPr>
            <p:ph type="sldNum" sz="quarter" idx="12"/>
          </p:nvPr>
        </p:nvSpPr>
        <p:spPr/>
        <p:txBody>
          <a:bodyPr/>
          <a:lstStyle/>
          <a:p>
            <a:pPr>
              <a:defRPr/>
            </a:pPr>
            <a:fld id="{1141314C-F54C-464D-9EDC-1B1B988577E6}" type="slidenum">
              <a:rPr lang="en-US" smtClean="0"/>
              <a:pPr>
                <a:defRPr/>
              </a:pPr>
              <a:t>68</a:t>
            </a:fld>
            <a:endParaRPr lang="en-US"/>
          </a:p>
        </p:txBody>
      </p:sp>
    </p:spTree>
    <p:extLst>
      <p:ext uri="{BB962C8B-B14F-4D97-AF65-F5344CB8AC3E}">
        <p14:creationId xmlns:p14="http://schemas.microsoft.com/office/powerpoint/2010/main" val="11883824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11E6-BA4E-CF82-D261-8E1EE63FC6E9}"/>
              </a:ext>
            </a:extLst>
          </p:cNvPr>
          <p:cNvSpPr>
            <a:spLocks noGrp="1"/>
          </p:cNvSpPr>
          <p:nvPr>
            <p:ph type="title"/>
          </p:nvPr>
        </p:nvSpPr>
        <p:spPr/>
        <p:txBody>
          <a:bodyPr/>
          <a:lstStyle/>
          <a:p>
            <a:r>
              <a:rPr lang="en-US" dirty="0"/>
              <a:t>Skip-Gram Training data</a:t>
            </a:r>
          </a:p>
        </p:txBody>
      </p:sp>
      <p:pic>
        <p:nvPicPr>
          <p:cNvPr id="6" name="Content Placeholder 5" descr="Text&#10;&#10;Description automatically generated">
            <a:extLst>
              <a:ext uri="{FF2B5EF4-FFF2-40B4-BE49-F238E27FC236}">
                <a16:creationId xmlns:a16="http://schemas.microsoft.com/office/drawing/2014/main" id="{12D1177A-A0B1-69D9-65B5-C65934F668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607129"/>
            <a:ext cx="7772400" cy="2862942"/>
          </a:xfrm>
        </p:spPr>
      </p:pic>
      <p:sp>
        <p:nvSpPr>
          <p:cNvPr id="4" name="Slide Number Placeholder 3">
            <a:extLst>
              <a:ext uri="{FF2B5EF4-FFF2-40B4-BE49-F238E27FC236}">
                <a16:creationId xmlns:a16="http://schemas.microsoft.com/office/drawing/2014/main" id="{FDDE7949-8BD4-6C2C-180E-1E3637E864CF}"/>
              </a:ext>
            </a:extLst>
          </p:cNvPr>
          <p:cNvSpPr>
            <a:spLocks noGrp="1"/>
          </p:cNvSpPr>
          <p:nvPr>
            <p:ph type="sldNum" sz="quarter" idx="12"/>
          </p:nvPr>
        </p:nvSpPr>
        <p:spPr/>
        <p:txBody>
          <a:bodyPr/>
          <a:lstStyle/>
          <a:p>
            <a:pPr>
              <a:defRPr/>
            </a:pPr>
            <a:fld id="{1141314C-F54C-464D-9EDC-1B1B988577E6}" type="slidenum">
              <a:rPr lang="en-US" smtClean="0"/>
              <a:pPr>
                <a:defRPr/>
              </a:pPr>
              <a:t>69</a:t>
            </a:fld>
            <a:endParaRPr lang="en-US"/>
          </a:p>
        </p:txBody>
      </p:sp>
      <p:sp>
        <p:nvSpPr>
          <p:cNvPr id="7" name="TextBox 6">
            <a:extLst>
              <a:ext uri="{FF2B5EF4-FFF2-40B4-BE49-F238E27FC236}">
                <a16:creationId xmlns:a16="http://schemas.microsoft.com/office/drawing/2014/main" id="{EE6BDB11-93E0-15F7-2C55-3BBE4355C681}"/>
              </a:ext>
            </a:extLst>
          </p:cNvPr>
          <p:cNvSpPr txBox="1"/>
          <p:nvPr/>
        </p:nvSpPr>
        <p:spPr>
          <a:xfrm>
            <a:off x="838200" y="1800809"/>
            <a:ext cx="7205819" cy="461665"/>
          </a:xfrm>
          <a:prstGeom prst="rect">
            <a:avLst/>
          </a:prstGeom>
          <a:noFill/>
        </p:spPr>
        <p:txBody>
          <a:bodyPr wrap="none" rtlCol="0">
            <a:spAutoFit/>
          </a:bodyPr>
          <a:lstStyle/>
          <a:p>
            <a:pPr marL="342900" indent="-342900">
              <a:buFont typeface="Arial" panose="020B0604020202020204" pitchFamily="34" charset="0"/>
              <a:buChar char="•"/>
            </a:pPr>
            <a:r>
              <a:rPr lang="en-US" dirty="0"/>
              <a:t>For each positive example, grab k negative examples:</a:t>
            </a:r>
          </a:p>
        </p:txBody>
      </p:sp>
    </p:spTree>
    <p:extLst>
      <p:ext uri="{BB962C8B-B14F-4D97-AF65-F5344CB8AC3E}">
        <p14:creationId xmlns:p14="http://schemas.microsoft.com/office/powerpoint/2010/main" val="3178191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A43B1-6996-5B4B-B4CD-6358AD162DD7}"/>
              </a:ext>
            </a:extLst>
          </p:cNvPr>
          <p:cNvSpPr>
            <a:spLocks noGrp="1"/>
          </p:cNvSpPr>
          <p:nvPr>
            <p:ph type="title"/>
          </p:nvPr>
        </p:nvSpPr>
        <p:spPr/>
        <p:txBody>
          <a:bodyPr/>
          <a:lstStyle/>
          <a:p>
            <a:r>
              <a:rPr lang="en-US" dirty="0"/>
              <a:t>Lemma “Pepper”</a:t>
            </a:r>
          </a:p>
        </p:txBody>
      </p:sp>
      <p:sp>
        <p:nvSpPr>
          <p:cNvPr id="3" name="Content Placeholder 2">
            <a:extLst>
              <a:ext uri="{FF2B5EF4-FFF2-40B4-BE49-F238E27FC236}">
                <a16:creationId xmlns:a16="http://schemas.microsoft.com/office/drawing/2014/main" id="{4855A2C8-1238-2744-A865-43A77591828E}"/>
              </a:ext>
            </a:extLst>
          </p:cNvPr>
          <p:cNvSpPr>
            <a:spLocks noGrp="1"/>
          </p:cNvSpPr>
          <p:nvPr>
            <p:ph idx="1"/>
          </p:nvPr>
        </p:nvSpPr>
        <p:spPr/>
        <p:txBody>
          <a:bodyPr/>
          <a:lstStyle/>
          <a:p>
            <a:r>
              <a:rPr lang="en-US" sz="2800" dirty="0"/>
              <a:t>Sense 1: spice from pepper plant</a:t>
            </a:r>
          </a:p>
          <a:p>
            <a:r>
              <a:rPr lang="en-US" sz="2800" dirty="0"/>
              <a:t>Sense 2: the pepper plant itself</a:t>
            </a:r>
          </a:p>
          <a:p>
            <a:r>
              <a:rPr lang="en-US" sz="2800" dirty="0"/>
              <a:t>Sense 3: another similar plant (Jamaican pepper)</a:t>
            </a:r>
          </a:p>
          <a:p>
            <a:r>
              <a:rPr lang="en-US" sz="2800" dirty="0"/>
              <a:t>Sense 4: another plant with peppercorns (California pepper)</a:t>
            </a:r>
          </a:p>
          <a:p>
            <a:r>
              <a:rPr lang="en-US" sz="2800" dirty="0"/>
              <a:t>Sense 5: </a:t>
            </a:r>
            <a:r>
              <a:rPr lang="en-US" sz="2800" i="1" dirty="0"/>
              <a:t>capsicum</a:t>
            </a:r>
            <a:r>
              <a:rPr lang="en-US" sz="2800" dirty="0"/>
              <a:t> (i.e. chili, paprika, bell pepper, </a:t>
            </a:r>
            <a:r>
              <a:rPr lang="en-US" sz="2800" dirty="0" err="1"/>
              <a:t>etc</a:t>
            </a:r>
            <a:r>
              <a:rPr lang="en-US" sz="2800" dirty="0"/>
              <a:t>)</a:t>
            </a:r>
          </a:p>
          <a:p>
            <a:endParaRPr lang="en-US" sz="2800" dirty="0"/>
          </a:p>
        </p:txBody>
      </p:sp>
      <p:sp>
        <p:nvSpPr>
          <p:cNvPr id="4" name="Slide Number Placeholder 3">
            <a:extLst>
              <a:ext uri="{FF2B5EF4-FFF2-40B4-BE49-F238E27FC236}">
                <a16:creationId xmlns:a16="http://schemas.microsoft.com/office/drawing/2014/main" id="{88FB9DF1-892E-1E46-91E8-BF0E124EB9E2}"/>
              </a:ext>
            </a:extLst>
          </p:cNvPr>
          <p:cNvSpPr>
            <a:spLocks noGrp="1"/>
          </p:cNvSpPr>
          <p:nvPr>
            <p:ph type="sldNum" sz="quarter" idx="12"/>
          </p:nvPr>
        </p:nvSpPr>
        <p:spPr/>
        <p:txBody>
          <a:bodyPr/>
          <a:lstStyle/>
          <a:p>
            <a:pPr>
              <a:defRPr/>
            </a:pPr>
            <a:fld id="{1141314C-F54C-464D-9EDC-1B1B988577E6}" type="slidenum">
              <a:rPr lang="en-US" smtClean="0"/>
              <a:pPr>
                <a:defRPr/>
              </a:pPr>
              <a:t>7</a:t>
            </a:fld>
            <a:endParaRPr lang="en-US"/>
          </a:p>
        </p:txBody>
      </p:sp>
    </p:spTree>
    <p:extLst>
      <p:ext uri="{BB962C8B-B14F-4D97-AF65-F5344CB8AC3E}">
        <p14:creationId xmlns:p14="http://schemas.microsoft.com/office/powerpoint/2010/main" val="2595184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B63C-A375-29FD-3F03-7480929BCC9A}"/>
              </a:ext>
            </a:extLst>
          </p:cNvPr>
          <p:cNvSpPr>
            <a:spLocks noGrp="1"/>
          </p:cNvSpPr>
          <p:nvPr>
            <p:ph type="title"/>
          </p:nvPr>
        </p:nvSpPr>
        <p:spPr/>
        <p:txBody>
          <a:bodyPr/>
          <a:lstStyle/>
          <a:p>
            <a:r>
              <a:rPr lang="en-US" dirty="0"/>
              <a:t>Word2vec: how to learn vectors</a:t>
            </a:r>
          </a:p>
        </p:txBody>
      </p:sp>
      <p:sp>
        <p:nvSpPr>
          <p:cNvPr id="3" name="Content Placeholder 2">
            <a:extLst>
              <a:ext uri="{FF2B5EF4-FFF2-40B4-BE49-F238E27FC236}">
                <a16:creationId xmlns:a16="http://schemas.microsoft.com/office/drawing/2014/main" id="{8A5B681F-E17C-A5E2-7E3E-3398597D01E0}"/>
              </a:ext>
            </a:extLst>
          </p:cNvPr>
          <p:cNvSpPr>
            <a:spLocks noGrp="1"/>
          </p:cNvSpPr>
          <p:nvPr>
            <p:ph idx="1"/>
          </p:nvPr>
        </p:nvSpPr>
        <p:spPr/>
        <p:txBody>
          <a:bodyPr/>
          <a:lstStyle/>
          <a:p>
            <a:r>
              <a:rPr lang="en-US" sz="2700" dirty="0"/>
              <a:t>Given the set of positive and negative training instances, and an initial set of embedding vectors </a:t>
            </a:r>
          </a:p>
          <a:p>
            <a:r>
              <a:rPr lang="en-US" sz="2700" dirty="0"/>
              <a:t>The goal of learning is to adjust those word vectors such that we:</a:t>
            </a:r>
          </a:p>
          <a:p>
            <a:pPr lvl="1"/>
            <a:r>
              <a:rPr lang="en-US" b="1" dirty="0"/>
              <a:t>Maximize</a:t>
            </a:r>
            <a:r>
              <a:rPr lang="en-US" dirty="0"/>
              <a:t> the similarity of the target word, context word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2700" dirty="0"/>
              <a:t>. </a:t>
            </a:r>
          </a:p>
          <a:p>
            <a:endParaRPr lang="en-US" dirty="0"/>
          </a:p>
        </p:txBody>
      </p:sp>
      <p:sp>
        <p:nvSpPr>
          <p:cNvPr id="4" name="Slide Number Placeholder 3">
            <a:extLst>
              <a:ext uri="{FF2B5EF4-FFF2-40B4-BE49-F238E27FC236}">
                <a16:creationId xmlns:a16="http://schemas.microsoft.com/office/drawing/2014/main" id="{4C7A8A8F-D175-9BDD-DB05-EA6B3DE787F1}"/>
              </a:ext>
            </a:extLst>
          </p:cNvPr>
          <p:cNvSpPr>
            <a:spLocks noGrp="1"/>
          </p:cNvSpPr>
          <p:nvPr>
            <p:ph type="sldNum" sz="quarter" idx="12"/>
          </p:nvPr>
        </p:nvSpPr>
        <p:spPr/>
        <p:txBody>
          <a:bodyPr/>
          <a:lstStyle/>
          <a:p>
            <a:pPr>
              <a:defRPr/>
            </a:pPr>
            <a:fld id="{1141314C-F54C-464D-9EDC-1B1B988577E6}" type="slidenum">
              <a:rPr lang="en-US" smtClean="0"/>
              <a:pPr>
                <a:defRPr/>
              </a:pPr>
              <a:t>70</a:t>
            </a:fld>
            <a:endParaRPr lang="en-US"/>
          </a:p>
        </p:txBody>
      </p:sp>
    </p:spTree>
    <p:extLst>
      <p:ext uri="{BB962C8B-B14F-4D97-AF65-F5344CB8AC3E}">
        <p14:creationId xmlns:p14="http://schemas.microsoft.com/office/powerpoint/2010/main" val="3913184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3A60-99BE-4EE4-52ED-276156FD61E5}"/>
              </a:ext>
            </a:extLst>
          </p:cNvPr>
          <p:cNvSpPr>
            <a:spLocks noGrp="1"/>
          </p:cNvSpPr>
          <p:nvPr>
            <p:ph type="title"/>
          </p:nvPr>
        </p:nvSpPr>
        <p:spPr/>
        <p:txBody>
          <a:bodyPr/>
          <a:lstStyle/>
          <a:p>
            <a:r>
              <a:rPr lang="en-US" dirty="0"/>
              <a:t>Learning the classifier</a:t>
            </a:r>
          </a:p>
        </p:txBody>
      </p:sp>
      <p:sp>
        <p:nvSpPr>
          <p:cNvPr id="3" name="Content Placeholder 2">
            <a:extLst>
              <a:ext uri="{FF2B5EF4-FFF2-40B4-BE49-F238E27FC236}">
                <a16:creationId xmlns:a16="http://schemas.microsoft.com/office/drawing/2014/main" id="{74AF5177-5DFD-A0FB-AE3A-776AFE6479F3}"/>
              </a:ext>
            </a:extLst>
          </p:cNvPr>
          <p:cNvSpPr>
            <a:spLocks noGrp="1"/>
          </p:cNvSpPr>
          <p:nvPr>
            <p:ph idx="1"/>
          </p:nvPr>
        </p:nvSpPr>
        <p:spPr/>
        <p:txBody>
          <a:bodyPr/>
          <a:lstStyle/>
          <a:p>
            <a:r>
              <a:rPr lang="en-US" sz="2400" dirty="0"/>
              <a:t>How to learn?</a:t>
            </a:r>
          </a:p>
          <a:p>
            <a:pPr lvl="1"/>
            <a:r>
              <a:rPr lang="en-US" dirty="0"/>
              <a:t>Stochastic gradient descent!</a:t>
            </a:r>
          </a:p>
          <a:p>
            <a:endParaRPr lang="en-US" sz="2400" dirty="0"/>
          </a:p>
          <a:p>
            <a:r>
              <a:rPr lang="en-US" sz="2400" dirty="0"/>
              <a:t>We’ll adjust the word weights to</a:t>
            </a:r>
          </a:p>
          <a:p>
            <a:pPr lvl="1"/>
            <a:r>
              <a:rPr lang="en-US" sz="2100" dirty="0"/>
              <a:t>make the positive pairs more likely </a:t>
            </a:r>
          </a:p>
          <a:p>
            <a:pPr lvl="1"/>
            <a:r>
              <a:rPr lang="en-US" sz="2100" dirty="0"/>
              <a:t>and the negative pairs less likely, </a:t>
            </a:r>
          </a:p>
          <a:p>
            <a:pPr lvl="1"/>
            <a:r>
              <a:rPr lang="en-US" sz="2100" dirty="0"/>
              <a:t>over the entire training set.</a:t>
            </a:r>
          </a:p>
          <a:p>
            <a:endParaRPr lang="en-US" dirty="0"/>
          </a:p>
        </p:txBody>
      </p:sp>
      <p:sp>
        <p:nvSpPr>
          <p:cNvPr id="4" name="Slide Number Placeholder 3">
            <a:extLst>
              <a:ext uri="{FF2B5EF4-FFF2-40B4-BE49-F238E27FC236}">
                <a16:creationId xmlns:a16="http://schemas.microsoft.com/office/drawing/2014/main" id="{FE5152B8-79EB-5B1F-7412-9DACD152A140}"/>
              </a:ext>
            </a:extLst>
          </p:cNvPr>
          <p:cNvSpPr>
            <a:spLocks noGrp="1"/>
          </p:cNvSpPr>
          <p:nvPr>
            <p:ph type="sldNum" sz="quarter" idx="12"/>
          </p:nvPr>
        </p:nvSpPr>
        <p:spPr/>
        <p:txBody>
          <a:bodyPr/>
          <a:lstStyle/>
          <a:p>
            <a:pPr>
              <a:defRPr/>
            </a:pPr>
            <a:fld id="{1141314C-F54C-464D-9EDC-1B1B988577E6}" type="slidenum">
              <a:rPr lang="en-US" smtClean="0"/>
              <a:pPr>
                <a:defRPr/>
              </a:pPr>
              <a:t>71</a:t>
            </a:fld>
            <a:endParaRPr lang="en-US"/>
          </a:p>
        </p:txBody>
      </p:sp>
    </p:spTree>
    <p:extLst>
      <p:ext uri="{BB962C8B-B14F-4D97-AF65-F5344CB8AC3E}">
        <p14:creationId xmlns:p14="http://schemas.microsoft.com/office/powerpoint/2010/main" val="3882334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87F5-162D-DFEE-1B05-BF33EB31F0DB}"/>
              </a:ext>
            </a:extLst>
          </p:cNvPr>
          <p:cNvSpPr>
            <a:spLocks noGrp="1"/>
          </p:cNvSpPr>
          <p:nvPr>
            <p:ph type="title"/>
          </p:nvPr>
        </p:nvSpPr>
        <p:spPr/>
        <p:txBody>
          <a:bodyPr/>
          <a:lstStyle/>
          <a:p>
            <a:r>
              <a:rPr lang="en-US" dirty="0"/>
              <a:t>Intuition of one step of gradient descent</a:t>
            </a:r>
          </a:p>
        </p:txBody>
      </p:sp>
      <p:pic>
        <p:nvPicPr>
          <p:cNvPr id="6" name="Content Placeholder 5" descr="Diagram&#10;&#10;Description automatically generated with medium confidence">
            <a:extLst>
              <a:ext uri="{FF2B5EF4-FFF2-40B4-BE49-F238E27FC236}">
                <a16:creationId xmlns:a16="http://schemas.microsoft.com/office/drawing/2014/main" id="{0BAB4F0D-D764-CD11-882F-54CA43D956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981200"/>
            <a:ext cx="6150633" cy="4114800"/>
          </a:xfrm>
        </p:spPr>
      </p:pic>
      <p:sp>
        <p:nvSpPr>
          <p:cNvPr id="4" name="Slide Number Placeholder 3">
            <a:extLst>
              <a:ext uri="{FF2B5EF4-FFF2-40B4-BE49-F238E27FC236}">
                <a16:creationId xmlns:a16="http://schemas.microsoft.com/office/drawing/2014/main" id="{E06C01B7-7027-2F32-0C92-C5AC278182CA}"/>
              </a:ext>
            </a:extLst>
          </p:cNvPr>
          <p:cNvSpPr>
            <a:spLocks noGrp="1"/>
          </p:cNvSpPr>
          <p:nvPr>
            <p:ph type="sldNum" sz="quarter" idx="12"/>
          </p:nvPr>
        </p:nvSpPr>
        <p:spPr/>
        <p:txBody>
          <a:bodyPr/>
          <a:lstStyle/>
          <a:p>
            <a:pPr>
              <a:defRPr/>
            </a:pPr>
            <a:fld id="{1141314C-F54C-464D-9EDC-1B1B988577E6}" type="slidenum">
              <a:rPr lang="en-US" smtClean="0"/>
              <a:pPr>
                <a:defRPr/>
              </a:pPr>
              <a:t>72</a:t>
            </a:fld>
            <a:endParaRPr lang="en-US"/>
          </a:p>
        </p:txBody>
      </p:sp>
    </p:spTree>
    <p:extLst>
      <p:ext uri="{BB962C8B-B14F-4D97-AF65-F5344CB8AC3E}">
        <p14:creationId xmlns:p14="http://schemas.microsoft.com/office/powerpoint/2010/main" val="4205632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FE6A-41B4-874D-301E-1C03DF73C8C1}"/>
              </a:ext>
            </a:extLst>
          </p:cNvPr>
          <p:cNvSpPr>
            <a:spLocks noGrp="1"/>
          </p:cNvSpPr>
          <p:nvPr>
            <p:ph type="title"/>
          </p:nvPr>
        </p:nvSpPr>
        <p:spPr/>
        <p:txBody>
          <a:bodyPr/>
          <a:lstStyle/>
          <a:p>
            <a:r>
              <a:rPr lang="en-US"/>
              <a:t>Loss function</a:t>
            </a:r>
          </a:p>
        </p:txBody>
      </p:sp>
      <p:pic>
        <p:nvPicPr>
          <p:cNvPr id="6" name="Content Placeholder 5" descr="A group of math equations&#10;&#10;Description automatically generated">
            <a:extLst>
              <a:ext uri="{FF2B5EF4-FFF2-40B4-BE49-F238E27FC236}">
                <a16:creationId xmlns:a16="http://schemas.microsoft.com/office/drawing/2014/main" id="{6C67D34C-A77C-71C8-FC8C-BC39A55B59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972" y="1981200"/>
            <a:ext cx="7390056" cy="4114800"/>
          </a:xfrm>
        </p:spPr>
      </p:pic>
      <p:sp>
        <p:nvSpPr>
          <p:cNvPr id="4" name="Slide Number Placeholder 3">
            <a:extLst>
              <a:ext uri="{FF2B5EF4-FFF2-40B4-BE49-F238E27FC236}">
                <a16:creationId xmlns:a16="http://schemas.microsoft.com/office/drawing/2014/main" id="{F36C185B-56CC-2BB8-A1E6-BDFEBFA8D3FB}"/>
              </a:ext>
            </a:extLst>
          </p:cNvPr>
          <p:cNvSpPr>
            <a:spLocks noGrp="1"/>
          </p:cNvSpPr>
          <p:nvPr>
            <p:ph type="sldNum" sz="quarter" idx="12"/>
          </p:nvPr>
        </p:nvSpPr>
        <p:spPr/>
        <p:txBody>
          <a:bodyPr/>
          <a:lstStyle/>
          <a:p>
            <a:pPr>
              <a:defRPr/>
            </a:pPr>
            <a:fld id="{1141314C-F54C-464D-9EDC-1B1B988577E6}" type="slidenum">
              <a:rPr lang="en-US" smtClean="0"/>
              <a:pPr>
                <a:defRPr/>
              </a:pPr>
              <a:t>73</a:t>
            </a:fld>
            <a:endParaRPr lang="en-US"/>
          </a:p>
        </p:txBody>
      </p:sp>
    </p:spTree>
    <p:extLst>
      <p:ext uri="{BB962C8B-B14F-4D97-AF65-F5344CB8AC3E}">
        <p14:creationId xmlns:p14="http://schemas.microsoft.com/office/powerpoint/2010/main" val="28330726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DC29-73FD-E967-1903-6AE95FE19B99}"/>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38992B7F-B2B7-9842-1E0A-3A3FD0E6C35D}"/>
              </a:ext>
            </a:extLst>
          </p:cNvPr>
          <p:cNvSpPr>
            <a:spLocks noGrp="1"/>
          </p:cNvSpPr>
          <p:nvPr>
            <p:ph idx="1"/>
          </p:nvPr>
        </p:nvSpPr>
        <p:spPr/>
        <p:txBody>
          <a:bodyPr/>
          <a:lstStyle/>
          <a:p>
            <a:r>
              <a:rPr lang="en-US" dirty="0"/>
              <a:t>SGNS (Skip-gram with negative samplings)</a:t>
            </a:r>
          </a:p>
          <a:p>
            <a:pPr lvl="1"/>
            <a:r>
              <a:rPr lang="en-US" dirty="0"/>
              <a:t>learns two sets of embeddings</a:t>
            </a:r>
          </a:p>
          <a:p>
            <a:pPr lvl="2"/>
            <a:r>
              <a:rPr lang="en-US" dirty="0"/>
              <a:t>Target embeddings matrix W</a:t>
            </a:r>
          </a:p>
          <a:p>
            <a:pPr lvl="2"/>
            <a:r>
              <a:rPr lang="en-US" dirty="0"/>
              <a:t>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a:p>
            <a:endParaRPr lang="en-US" dirty="0"/>
          </a:p>
        </p:txBody>
      </p:sp>
      <p:sp>
        <p:nvSpPr>
          <p:cNvPr id="4" name="Slide Number Placeholder 3">
            <a:extLst>
              <a:ext uri="{FF2B5EF4-FFF2-40B4-BE49-F238E27FC236}">
                <a16:creationId xmlns:a16="http://schemas.microsoft.com/office/drawing/2014/main" id="{641D0D5F-0D25-A531-87CC-0FCB6779E9DE}"/>
              </a:ext>
            </a:extLst>
          </p:cNvPr>
          <p:cNvSpPr>
            <a:spLocks noGrp="1"/>
          </p:cNvSpPr>
          <p:nvPr>
            <p:ph type="sldNum" sz="quarter" idx="12"/>
          </p:nvPr>
        </p:nvSpPr>
        <p:spPr/>
        <p:txBody>
          <a:bodyPr/>
          <a:lstStyle/>
          <a:p>
            <a:pPr>
              <a:defRPr/>
            </a:pPr>
            <a:fld id="{1141314C-F54C-464D-9EDC-1B1B988577E6}" type="slidenum">
              <a:rPr lang="en-US" smtClean="0"/>
              <a:pPr>
                <a:defRPr/>
              </a:pPr>
              <a:t>74</a:t>
            </a:fld>
            <a:endParaRPr lang="en-US"/>
          </a:p>
        </p:txBody>
      </p:sp>
    </p:spTree>
    <p:extLst>
      <p:ext uri="{BB962C8B-B14F-4D97-AF65-F5344CB8AC3E}">
        <p14:creationId xmlns:p14="http://schemas.microsoft.com/office/powerpoint/2010/main" val="10131310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6FF0-C76E-EF0E-FE85-C418051F241A}"/>
              </a:ext>
            </a:extLst>
          </p:cNvPr>
          <p:cNvSpPr>
            <a:spLocks noGrp="1"/>
          </p:cNvSpPr>
          <p:nvPr>
            <p:ph type="title"/>
          </p:nvPr>
        </p:nvSpPr>
        <p:spPr/>
        <p:txBody>
          <a:bodyPr/>
          <a:lstStyle/>
          <a:p>
            <a:r>
              <a:rPr lang="en-US" dirty="0"/>
              <a:t>How to learn word2vec (skip-gram) embeddings</a:t>
            </a:r>
          </a:p>
        </p:txBody>
      </p:sp>
      <p:sp>
        <p:nvSpPr>
          <p:cNvPr id="3" name="Content Placeholder 2">
            <a:extLst>
              <a:ext uri="{FF2B5EF4-FFF2-40B4-BE49-F238E27FC236}">
                <a16:creationId xmlns:a16="http://schemas.microsoft.com/office/drawing/2014/main" id="{23680CAF-B9F6-BA50-5906-D471DD63AFFE}"/>
              </a:ext>
            </a:extLst>
          </p:cNvPr>
          <p:cNvSpPr>
            <a:spLocks noGrp="1"/>
          </p:cNvSpPr>
          <p:nvPr>
            <p:ph idx="1"/>
          </p:nvPr>
        </p:nvSpPr>
        <p:spPr/>
        <p:txBody>
          <a:bodyPr/>
          <a:lstStyle/>
          <a:p>
            <a:r>
              <a:rPr lang="en-US" sz="2400" dirty="0"/>
              <a:t>Start with V random d-dimensional vectors as initial embeddings</a:t>
            </a:r>
          </a:p>
          <a:p>
            <a:r>
              <a:rPr lang="en-US" sz="2400" dirty="0"/>
              <a:t>Train a classifier based on embedding similarity</a:t>
            </a:r>
          </a:p>
          <a:p>
            <a:pPr lvl="1"/>
            <a:r>
              <a:rPr lang="en-US" sz="2000" dirty="0"/>
              <a:t>Take a corpus and take pairs of words that co-occur as positive examples</a:t>
            </a:r>
          </a:p>
          <a:p>
            <a:pPr lvl="1"/>
            <a:r>
              <a:rPr lang="en-US" sz="2000" dirty="0"/>
              <a:t>Take pairs of words that don't co-occur as negative examples</a:t>
            </a:r>
          </a:p>
          <a:p>
            <a:pPr lvl="1"/>
            <a:r>
              <a:rPr lang="en-US" sz="2000" dirty="0"/>
              <a:t>Train the classifier to distinguish these by slowly adjusting all the embeddings to improve the classifier performance</a:t>
            </a:r>
          </a:p>
          <a:p>
            <a:pPr lvl="1"/>
            <a:r>
              <a:rPr lang="en-US" sz="2000" dirty="0"/>
              <a:t>Throw away the classifier code and keep the embeddings.</a:t>
            </a:r>
          </a:p>
          <a:p>
            <a:endParaRPr lang="en-US" sz="2400" dirty="0"/>
          </a:p>
        </p:txBody>
      </p:sp>
      <p:sp>
        <p:nvSpPr>
          <p:cNvPr id="4" name="Slide Number Placeholder 3">
            <a:extLst>
              <a:ext uri="{FF2B5EF4-FFF2-40B4-BE49-F238E27FC236}">
                <a16:creationId xmlns:a16="http://schemas.microsoft.com/office/drawing/2014/main" id="{A55B3F2D-6807-9307-C143-82C04988091A}"/>
              </a:ext>
            </a:extLst>
          </p:cNvPr>
          <p:cNvSpPr>
            <a:spLocks noGrp="1"/>
          </p:cNvSpPr>
          <p:nvPr>
            <p:ph type="sldNum" sz="quarter" idx="12"/>
          </p:nvPr>
        </p:nvSpPr>
        <p:spPr/>
        <p:txBody>
          <a:bodyPr/>
          <a:lstStyle/>
          <a:p>
            <a:pPr>
              <a:defRPr/>
            </a:pPr>
            <a:fld id="{1141314C-F54C-464D-9EDC-1B1B988577E6}" type="slidenum">
              <a:rPr lang="en-US" smtClean="0"/>
              <a:pPr>
                <a:defRPr/>
              </a:pPr>
              <a:t>75</a:t>
            </a:fld>
            <a:endParaRPr lang="en-US"/>
          </a:p>
        </p:txBody>
      </p:sp>
    </p:spTree>
    <p:extLst>
      <p:ext uri="{BB962C8B-B14F-4D97-AF65-F5344CB8AC3E}">
        <p14:creationId xmlns:p14="http://schemas.microsoft.com/office/powerpoint/2010/main" val="3609763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E038-D5C2-8C3E-A36B-56D382821DAE}"/>
              </a:ext>
            </a:extLst>
          </p:cNvPr>
          <p:cNvSpPr>
            <a:spLocks noGrp="1"/>
          </p:cNvSpPr>
          <p:nvPr>
            <p:ph type="title"/>
          </p:nvPr>
        </p:nvSpPr>
        <p:spPr/>
        <p:txBody>
          <a:bodyPr/>
          <a:lstStyle/>
          <a:p>
            <a:r>
              <a:rPr lang="en-US" dirty="0"/>
              <a:t>The kinds of neighbors depend on window size</a:t>
            </a:r>
            <a:endParaRPr lang="en-US" b="1" dirty="0"/>
          </a:p>
        </p:txBody>
      </p:sp>
      <p:sp>
        <p:nvSpPr>
          <p:cNvPr id="3" name="Content Placeholder 2">
            <a:extLst>
              <a:ext uri="{FF2B5EF4-FFF2-40B4-BE49-F238E27FC236}">
                <a16:creationId xmlns:a16="http://schemas.microsoft.com/office/drawing/2014/main" id="{148BBD73-9CDF-D541-776B-1029D0AE847E}"/>
              </a:ext>
            </a:extLst>
          </p:cNvPr>
          <p:cNvSpPr>
            <a:spLocks noGrp="1"/>
          </p:cNvSpPr>
          <p:nvPr>
            <p:ph idx="1"/>
          </p:nvPr>
        </p:nvSpPr>
        <p:spPr/>
        <p:txBody>
          <a:bodyPr/>
          <a:lstStyle/>
          <a:p>
            <a:r>
              <a:rPr lang="en-US" sz="2800" b="1" dirty="0"/>
              <a:t>Small windows </a:t>
            </a:r>
            <a:r>
              <a:rPr lang="en-US" sz="2800" dirty="0"/>
              <a:t>(C= +/- 2)</a:t>
            </a:r>
            <a:r>
              <a:rPr lang="en-US" sz="2800" b="1" dirty="0"/>
              <a:t> </a:t>
            </a:r>
            <a:r>
              <a:rPr lang="en-US" sz="2800" dirty="0"/>
              <a:t>: nearest words are syntactically similar words in same taxonomy</a:t>
            </a:r>
          </a:p>
          <a:p>
            <a:pPr marL="739765" lvl="1" indent="-342900"/>
            <a:r>
              <a:rPr lang="en-US" sz="2400" i="1" dirty="0"/>
              <a:t>Hogwarts</a:t>
            </a:r>
            <a:r>
              <a:rPr lang="en-US" sz="2400" dirty="0"/>
              <a:t> nearest neighbors are other fictional schools</a:t>
            </a:r>
          </a:p>
          <a:p>
            <a:pPr marL="1139815" lvl="2" indent="-342900"/>
            <a:r>
              <a:rPr lang="en-US" i="1" dirty="0"/>
              <a:t>Sunnydale, </a:t>
            </a:r>
            <a:r>
              <a:rPr lang="en-US" i="1" dirty="0" err="1"/>
              <a:t>Evernight</a:t>
            </a:r>
            <a:r>
              <a:rPr lang="en-US" i="1" dirty="0"/>
              <a:t>, </a:t>
            </a:r>
            <a:r>
              <a:rPr lang="en-US" i="1" dirty="0" err="1"/>
              <a:t>Blandings</a:t>
            </a:r>
            <a:endParaRPr lang="en-US" i="1" dirty="0"/>
          </a:p>
          <a:p>
            <a:r>
              <a:rPr lang="en-US" sz="2800" b="1" dirty="0"/>
              <a:t>Large windows </a:t>
            </a:r>
            <a:r>
              <a:rPr lang="en-US" sz="2800" dirty="0"/>
              <a:t>(C= +/- 5)</a:t>
            </a:r>
            <a:r>
              <a:rPr lang="en-US" sz="2800" b="1" dirty="0"/>
              <a:t> </a:t>
            </a:r>
            <a:r>
              <a:rPr lang="en-US" sz="2800" dirty="0"/>
              <a:t>:  nearest words are related words in same semantic field</a:t>
            </a:r>
          </a:p>
          <a:p>
            <a:pPr marL="739765" lvl="1" indent="-342900"/>
            <a:r>
              <a:rPr lang="en-US" sz="2400" i="1" dirty="0"/>
              <a:t>Hogwarts</a:t>
            </a:r>
            <a:r>
              <a:rPr lang="en-US" sz="2400" dirty="0"/>
              <a:t> nearest neighbors are Harry Potter world:</a:t>
            </a:r>
          </a:p>
          <a:p>
            <a:pPr marL="1139815" lvl="2" indent="-342900"/>
            <a:r>
              <a:rPr lang="en-US" i="1" dirty="0"/>
              <a:t>Dumbledore, half-blood,  Malfoy</a:t>
            </a:r>
          </a:p>
          <a:p>
            <a:endParaRPr lang="en-US" sz="2800" b="1" dirty="0"/>
          </a:p>
        </p:txBody>
      </p:sp>
      <p:sp>
        <p:nvSpPr>
          <p:cNvPr id="4" name="Slide Number Placeholder 3">
            <a:extLst>
              <a:ext uri="{FF2B5EF4-FFF2-40B4-BE49-F238E27FC236}">
                <a16:creationId xmlns:a16="http://schemas.microsoft.com/office/drawing/2014/main" id="{BF05E2FB-43D1-3785-33AA-DCBA10254A63}"/>
              </a:ext>
            </a:extLst>
          </p:cNvPr>
          <p:cNvSpPr>
            <a:spLocks noGrp="1"/>
          </p:cNvSpPr>
          <p:nvPr>
            <p:ph type="sldNum" sz="quarter" idx="12"/>
          </p:nvPr>
        </p:nvSpPr>
        <p:spPr/>
        <p:txBody>
          <a:bodyPr/>
          <a:lstStyle/>
          <a:p>
            <a:pPr>
              <a:defRPr/>
            </a:pPr>
            <a:fld id="{1141314C-F54C-464D-9EDC-1B1B988577E6}" type="slidenum">
              <a:rPr lang="en-US" smtClean="0"/>
              <a:pPr>
                <a:defRPr/>
              </a:pPr>
              <a:t>76</a:t>
            </a:fld>
            <a:endParaRPr lang="en-US"/>
          </a:p>
        </p:txBody>
      </p:sp>
    </p:spTree>
    <p:extLst>
      <p:ext uri="{BB962C8B-B14F-4D97-AF65-F5344CB8AC3E}">
        <p14:creationId xmlns:p14="http://schemas.microsoft.com/office/powerpoint/2010/main" val="32904438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D234-7BE7-C40B-7CEE-A140C66C5369}"/>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A8EA1F6B-FA8D-CCB2-FD6C-25BD091938C5}"/>
              </a:ext>
            </a:extLst>
          </p:cNvPr>
          <p:cNvSpPr>
            <a:spLocks noGrp="1"/>
          </p:cNvSpPr>
          <p:nvPr>
            <p:ph idx="1"/>
          </p:nvPr>
        </p:nvSpPr>
        <p:spPr/>
        <p:txBody>
          <a:bodyPr/>
          <a:lstStyle/>
          <a:p>
            <a:r>
              <a:rPr lang="en-US" sz="2400" dirty="0"/>
              <a:t>The classic parallelogram model of analogical reasoning </a:t>
            </a:r>
          </a:p>
          <a:p>
            <a:pPr lvl="1"/>
            <a:r>
              <a:rPr lang="en-US" sz="2000" dirty="0"/>
              <a:t>(</a:t>
            </a:r>
            <a:r>
              <a:rPr lang="en-US" sz="2000" dirty="0" err="1"/>
              <a:t>Rumelhart</a:t>
            </a:r>
            <a:r>
              <a:rPr lang="en-US" sz="2000" dirty="0"/>
              <a:t> and Abrahamson 1973)</a:t>
            </a:r>
          </a:p>
          <a:p>
            <a:r>
              <a:rPr lang="en-US" sz="2400" dirty="0"/>
              <a:t>To solve: </a:t>
            </a:r>
            <a:r>
              <a:rPr lang="en-US" sz="2400" i="1" dirty="0"/>
              <a:t>"apple is to tree as grape is to  Add tree – apple  to grape to get </a:t>
            </a:r>
            <a:r>
              <a:rPr lang="en-US" sz="2400" i="1" dirty="0">
                <a:solidFill>
                  <a:srgbClr val="0000FF"/>
                </a:solidFill>
              </a:rPr>
              <a:t>vine</a:t>
            </a:r>
          </a:p>
          <a:p>
            <a:endParaRPr lang="en-US" sz="2400" i="1" dirty="0">
              <a:solidFill>
                <a:srgbClr val="0000FF"/>
              </a:solidFill>
            </a:endParaRPr>
          </a:p>
          <a:p>
            <a:endParaRPr lang="en-US" sz="2400" dirty="0">
              <a:solidFill>
                <a:srgbClr val="0000FF"/>
              </a:solidFill>
            </a:endParaRPr>
          </a:p>
          <a:p>
            <a:endParaRPr lang="en-US" sz="2400" dirty="0"/>
          </a:p>
        </p:txBody>
      </p:sp>
      <p:sp>
        <p:nvSpPr>
          <p:cNvPr id="4" name="Slide Number Placeholder 3">
            <a:extLst>
              <a:ext uri="{FF2B5EF4-FFF2-40B4-BE49-F238E27FC236}">
                <a16:creationId xmlns:a16="http://schemas.microsoft.com/office/drawing/2014/main" id="{6E6C21FE-6D1A-3A9C-D196-01640967D989}"/>
              </a:ext>
            </a:extLst>
          </p:cNvPr>
          <p:cNvSpPr>
            <a:spLocks noGrp="1"/>
          </p:cNvSpPr>
          <p:nvPr>
            <p:ph type="sldNum" sz="quarter" idx="12"/>
          </p:nvPr>
        </p:nvSpPr>
        <p:spPr/>
        <p:txBody>
          <a:bodyPr/>
          <a:lstStyle/>
          <a:p>
            <a:pPr>
              <a:defRPr/>
            </a:pPr>
            <a:fld id="{1141314C-F54C-464D-9EDC-1B1B988577E6}" type="slidenum">
              <a:rPr lang="en-US" smtClean="0"/>
              <a:pPr>
                <a:defRPr/>
              </a:pPr>
              <a:t>77</a:t>
            </a:fld>
            <a:endParaRPr lang="en-US"/>
          </a:p>
        </p:txBody>
      </p:sp>
      <p:pic>
        <p:nvPicPr>
          <p:cNvPr id="6" name="Picture 5" descr="A picture containing chart&#10;&#10;Description automatically generated">
            <a:extLst>
              <a:ext uri="{FF2B5EF4-FFF2-40B4-BE49-F238E27FC236}">
                <a16:creationId xmlns:a16="http://schemas.microsoft.com/office/drawing/2014/main" id="{81FC35E0-8951-729C-EDA2-18DBBD36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644308"/>
            <a:ext cx="6794500" cy="2832692"/>
          </a:xfrm>
          <a:prstGeom prst="rect">
            <a:avLst/>
          </a:prstGeom>
        </p:spPr>
      </p:pic>
    </p:spTree>
    <p:extLst>
      <p:ext uri="{BB962C8B-B14F-4D97-AF65-F5344CB8AC3E}">
        <p14:creationId xmlns:p14="http://schemas.microsoft.com/office/powerpoint/2010/main" val="10957221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0B77-FDE9-E121-7FCD-C78C0D61B2BC}"/>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CADC840B-AB56-2970-2A6E-A0CE061CE78A}"/>
              </a:ext>
            </a:extLst>
          </p:cNvPr>
          <p:cNvSpPr>
            <a:spLocks noGrp="1"/>
          </p:cNvSpPr>
          <p:nvPr>
            <p:ph idx="1"/>
          </p:nvPr>
        </p:nvSpPr>
        <p:spPr/>
        <p:txBody>
          <a:bodyPr/>
          <a:lstStyle/>
          <a:p>
            <a:r>
              <a:rPr lang="en-US" sz="2800" dirty="0"/>
              <a:t>The parallelogram method can solve analogies with both sparse and dense embeddings </a:t>
            </a:r>
          </a:p>
          <a:p>
            <a:pPr lvl="1"/>
            <a:r>
              <a:rPr lang="en-US" sz="2400" dirty="0"/>
              <a:t>(Turney and Littman 2005, </a:t>
            </a:r>
            <a:r>
              <a:rPr lang="en-US" sz="2400" dirty="0" err="1"/>
              <a:t>Mikolov</a:t>
            </a:r>
            <a:r>
              <a:rPr lang="en-US" sz="2400" dirty="0"/>
              <a:t> et al. 2013b)</a:t>
            </a:r>
          </a:p>
          <a:p>
            <a:endParaRPr lang="en-US" sz="2800" dirty="0"/>
          </a:p>
        </p:txBody>
      </p:sp>
      <p:sp>
        <p:nvSpPr>
          <p:cNvPr id="4" name="Slide Number Placeholder 3">
            <a:extLst>
              <a:ext uri="{FF2B5EF4-FFF2-40B4-BE49-F238E27FC236}">
                <a16:creationId xmlns:a16="http://schemas.microsoft.com/office/drawing/2014/main" id="{E3483458-45A2-5956-3D5C-E9D6D5E0EBC3}"/>
              </a:ext>
            </a:extLst>
          </p:cNvPr>
          <p:cNvSpPr>
            <a:spLocks noGrp="1"/>
          </p:cNvSpPr>
          <p:nvPr>
            <p:ph type="sldNum" sz="quarter" idx="12"/>
          </p:nvPr>
        </p:nvSpPr>
        <p:spPr/>
        <p:txBody>
          <a:bodyPr/>
          <a:lstStyle/>
          <a:p>
            <a:pPr>
              <a:defRPr/>
            </a:pPr>
            <a:fld id="{1141314C-F54C-464D-9EDC-1B1B988577E6}" type="slidenum">
              <a:rPr lang="en-US" smtClean="0"/>
              <a:pPr>
                <a:defRPr/>
              </a:pPr>
              <a:t>78</a:t>
            </a:fld>
            <a:endParaRPr lang="en-US"/>
          </a:p>
        </p:txBody>
      </p:sp>
    </p:spTree>
    <p:extLst>
      <p:ext uri="{BB962C8B-B14F-4D97-AF65-F5344CB8AC3E}">
        <p14:creationId xmlns:p14="http://schemas.microsoft.com/office/powerpoint/2010/main" val="1205284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B34214-1628-3093-EA42-B0B6F4208D17}"/>
              </a:ext>
            </a:extLst>
          </p:cNvPr>
          <p:cNvSpPr>
            <a:spLocks noGrp="1"/>
          </p:cNvSpPr>
          <p:nvPr>
            <p:ph type="sldNum" sz="quarter" idx="12"/>
          </p:nvPr>
        </p:nvSpPr>
        <p:spPr/>
        <p:txBody>
          <a:bodyPr/>
          <a:lstStyle/>
          <a:p>
            <a:pPr>
              <a:defRPr/>
            </a:pPr>
            <a:fld id="{7163DAD5-62DA-4968-908A-F84AEFE3295C}" type="slidenum">
              <a:rPr lang="en-US" smtClean="0"/>
              <a:pPr>
                <a:defRPr/>
              </a:pPr>
              <a:t>79</a:t>
            </a:fld>
            <a:endParaRPr lang="en-US"/>
          </a:p>
        </p:txBody>
      </p:sp>
      <p:pic>
        <p:nvPicPr>
          <p:cNvPr id="3" name="Content Placeholder 3">
            <a:extLst>
              <a:ext uri="{FF2B5EF4-FFF2-40B4-BE49-F238E27FC236}">
                <a16:creationId xmlns:a16="http://schemas.microsoft.com/office/drawing/2014/main" id="{FA15E948-8C04-FE74-388F-F8C20F277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863" y="838200"/>
            <a:ext cx="6518273" cy="5051661"/>
          </a:xfrm>
          <a:prstGeom prst="rect">
            <a:avLst/>
          </a:prstGeom>
        </p:spPr>
      </p:pic>
    </p:spTree>
    <p:extLst>
      <p:ext uri="{BB962C8B-B14F-4D97-AF65-F5344CB8AC3E}">
        <p14:creationId xmlns:p14="http://schemas.microsoft.com/office/powerpoint/2010/main" val="764788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1666875" y="2257322"/>
            <a:ext cx="7568388" cy="2308324"/>
          </a:xfrm>
          <a:prstGeom prst="rect">
            <a:avLst/>
          </a:prstGeom>
        </p:spPr>
        <p:txBody>
          <a:bodyPr wrap="square">
            <a:spAutoFit/>
          </a:bodyPr>
          <a:lstStyle/>
          <a:p>
            <a:r>
              <a:rPr lang="en-US" sz="3600" dirty="0">
                <a:latin typeface="Calibri" panose="020F0502020204030204" pitchFamily="34" charset="0"/>
                <a:cs typeface="Calibri" panose="020F0502020204030204" pitchFamily="34" charset="0"/>
              </a:rPr>
              <a:t>mouse (N)</a:t>
            </a:r>
            <a:br>
              <a:rPr lang="en-US"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1. any of numerous small rodents...</a:t>
            </a:r>
            <a:br>
              <a:rPr lang="en-US"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2. a hand-operated device that controls a cursor... </a:t>
            </a:r>
            <a:endParaRPr lang="en-US" sz="405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742950" y="995637"/>
            <a:ext cx="6915150" cy="541306"/>
          </a:xfrm>
        </p:spPr>
        <p:txBody>
          <a:bodyPr>
            <a:normAutofit fontScale="90000"/>
          </a:bodyPr>
          <a:lstStyle/>
          <a:p>
            <a:r>
              <a:rPr lang="en-US" dirty="0"/>
              <a:t>Lemmas and senses</a:t>
            </a:r>
          </a:p>
        </p:txBody>
      </p:sp>
      <p:sp>
        <p:nvSpPr>
          <p:cNvPr id="10" name="TextBox 9"/>
          <p:cNvSpPr txBox="1"/>
          <p:nvPr/>
        </p:nvSpPr>
        <p:spPr>
          <a:xfrm>
            <a:off x="171855" y="3135850"/>
            <a:ext cx="954107" cy="507831"/>
          </a:xfrm>
          <a:prstGeom prst="rect">
            <a:avLst/>
          </a:prstGeom>
          <a:noFill/>
        </p:spPr>
        <p:txBody>
          <a:bodyPr wrap="none" rtlCol="0">
            <a:spAutoFit/>
          </a:bodyPr>
          <a:lstStyle/>
          <a:p>
            <a:r>
              <a:rPr lang="en-US" sz="2700" b="1" dirty="0">
                <a:solidFill>
                  <a:srgbClr val="0432FF"/>
                </a:solidFill>
              </a:rPr>
              <a:t>sense</a:t>
            </a:r>
            <a:endParaRPr lang="en-US" sz="1800" b="1" dirty="0">
              <a:solidFill>
                <a:srgbClr val="0432FF"/>
              </a:solidFill>
            </a:endParaRPr>
          </a:p>
        </p:txBody>
      </p:sp>
      <p:sp>
        <p:nvSpPr>
          <p:cNvPr id="9" name="TextBox 8"/>
          <p:cNvSpPr txBox="1"/>
          <p:nvPr/>
        </p:nvSpPr>
        <p:spPr>
          <a:xfrm>
            <a:off x="2697491" y="1657351"/>
            <a:ext cx="1184940" cy="507831"/>
          </a:xfrm>
          <a:prstGeom prst="rect">
            <a:avLst/>
          </a:prstGeom>
          <a:noFill/>
        </p:spPr>
        <p:txBody>
          <a:bodyPr wrap="none" rtlCol="0">
            <a:spAutoFit/>
          </a:bodyPr>
          <a:lstStyle/>
          <a:p>
            <a:r>
              <a:rPr lang="en-US" sz="2700" b="1" dirty="0">
                <a:solidFill>
                  <a:srgbClr val="0432FF"/>
                </a:solidFill>
              </a:rPr>
              <a:t>lemma</a:t>
            </a:r>
            <a:endParaRPr lang="en-US" sz="1800" b="1" dirty="0">
              <a:solidFill>
                <a:srgbClr val="0432FF"/>
              </a:solidFill>
            </a:endParaRPr>
          </a:p>
        </p:txBody>
      </p:sp>
      <p:cxnSp>
        <p:nvCxnSpPr>
          <p:cNvPr id="22" name="Straight Arrow Connector 21"/>
          <p:cNvCxnSpPr>
            <a:cxnSpLocks/>
            <a:stCxn id="10" idx="3"/>
          </p:cNvCxnSpPr>
          <p:nvPr/>
        </p:nvCxnSpPr>
        <p:spPr>
          <a:xfrm flipV="1">
            <a:off x="1125962" y="3135850"/>
            <a:ext cx="540913" cy="25391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131399" y="3569908"/>
            <a:ext cx="535476" cy="14484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2697490" y="2165182"/>
            <a:ext cx="592471" cy="23511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381000" y="5105400"/>
            <a:ext cx="8706358" cy="923330"/>
          </a:xfrm>
          <a:prstGeom prst="rect">
            <a:avLst/>
          </a:prstGeom>
        </p:spPr>
        <p:txBody>
          <a:bodyPr wrap="none">
            <a:spAutoFit/>
          </a:bodyPr>
          <a:lstStyle/>
          <a:p>
            <a:pPr marL="457200" indent="-457200">
              <a:buFont typeface="Arial" panose="020B0604020202020204" pitchFamily="34" charset="0"/>
              <a:buChar char="•"/>
            </a:pPr>
            <a:r>
              <a:rPr lang="en-US" sz="2700" dirty="0"/>
              <a:t>A </a:t>
            </a:r>
            <a:r>
              <a:rPr lang="en-US" sz="2700" dirty="0">
                <a:solidFill>
                  <a:srgbClr val="0000FF"/>
                </a:solidFill>
              </a:rPr>
              <a:t>sense</a:t>
            </a:r>
            <a:r>
              <a:rPr lang="en-US" sz="2700" dirty="0"/>
              <a:t> or “</a:t>
            </a:r>
            <a:r>
              <a:rPr lang="en-US" sz="2700" dirty="0">
                <a:solidFill>
                  <a:srgbClr val="0000FF"/>
                </a:solidFill>
              </a:rPr>
              <a:t>concept</a:t>
            </a:r>
            <a:r>
              <a:rPr lang="en-US" sz="2700" dirty="0"/>
              <a:t>” is the meaning component of a word</a:t>
            </a:r>
          </a:p>
          <a:p>
            <a:pPr marL="457200" indent="-457200">
              <a:buFont typeface="Arial" panose="020B0604020202020204" pitchFamily="34" charset="0"/>
              <a:buChar char="•"/>
            </a:pPr>
            <a:r>
              <a:rPr lang="en-US" sz="2700" dirty="0"/>
              <a:t>Lemmas can be </a:t>
            </a:r>
            <a:r>
              <a:rPr lang="en-US" sz="2700" dirty="0">
                <a:solidFill>
                  <a:srgbClr val="0000FF"/>
                </a:solidFill>
              </a:rPr>
              <a:t>polysemous</a:t>
            </a:r>
            <a:r>
              <a:rPr lang="en-US" sz="2700" dirty="0"/>
              <a:t> (have multiple senses)</a:t>
            </a:r>
          </a:p>
        </p:txBody>
      </p:sp>
    </p:spTree>
    <p:extLst>
      <p:ext uri="{BB962C8B-B14F-4D97-AF65-F5344CB8AC3E}">
        <p14:creationId xmlns:p14="http://schemas.microsoft.com/office/powerpoint/2010/main" val="261527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F758-7DBA-E75A-046E-CC4FAD91F8D4}"/>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CDB757FA-FCFC-135D-2850-4C9D55DBB152}"/>
              </a:ext>
            </a:extLst>
          </p:cNvPr>
          <p:cNvSpPr>
            <a:spLocks noGrp="1"/>
          </p:cNvSpPr>
          <p:nvPr>
            <p:ph idx="1"/>
          </p:nvPr>
        </p:nvSpPr>
        <p:spPr/>
        <p:txBody>
          <a:bodyPr/>
          <a:lstStyle/>
          <a:p>
            <a:r>
              <a:rPr lang="en-US" sz="2800" dirty="0"/>
              <a:t>It only seems to work for frequent words, small distances and certain relations (relating countries to capitals, or parts of speech), but not others. </a:t>
            </a:r>
          </a:p>
          <a:p>
            <a:pPr lvl="1"/>
            <a:r>
              <a:rPr lang="en-US" sz="2400" dirty="0"/>
              <a:t>(</a:t>
            </a:r>
            <a:r>
              <a:rPr lang="en-US" sz="2400" dirty="0" err="1"/>
              <a:t>Linzen</a:t>
            </a:r>
            <a:r>
              <a:rPr lang="en-US" sz="2400" dirty="0"/>
              <a:t> 2016, </a:t>
            </a:r>
            <a:r>
              <a:rPr lang="en-US" sz="2400" dirty="0" err="1"/>
              <a:t>Gladkova</a:t>
            </a:r>
            <a:r>
              <a:rPr lang="en-US" sz="2400" dirty="0"/>
              <a:t> et al. 2016, </a:t>
            </a:r>
            <a:r>
              <a:rPr lang="en-US" sz="2400" dirty="0" err="1"/>
              <a:t>Ethayarajh</a:t>
            </a:r>
            <a:r>
              <a:rPr lang="en-US" sz="2400" dirty="0"/>
              <a:t> et al. 2019a) </a:t>
            </a:r>
          </a:p>
          <a:p>
            <a:r>
              <a:rPr lang="en-US" sz="2800" dirty="0"/>
              <a:t>Understanding analogy is an open area of research </a:t>
            </a:r>
          </a:p>
          <a:p>
            <a:pPr lvl="1"/>
            <a:r>
              <a:rPr lang="en-US" sz="2400" dirty="0"/>
              <a:t>(Peterson et al. 2020)</a:t>
            </a:r>
          </a:p>
          <a:p>
            <a:endParaRPr lang="en-US" sz="2800" dirty="0"/>
          </a:p>
        </p:txBody>
      </p:sp>
      <p:sp>
        <p:nvSpPr>
          <p:cNvPr id="4" name="Slide Number Placeholder 3">
            <a:extLst>
              <a:ext uri="{FF2B5EF4-FFF2-40B4-BE49-F238E27FC236}">
                <a16:creationId xmlns:a16="http://schemas.microsoft.com/office/drawing/2014/main" id="{0DE5A8B1-3547-FF90-EC4B-5FC54627A0AC}"/>
              </a:ext>
            </a:extLst>
          </p:cNvPr>
          <p:cNvSpPr>
            <a:spLocks noGrp="1"/>
          </p:cNvSpPr>
          <p:nvPr>
            <p:ph type="sldNum" sz="quarter" idx="12"/>
          </p:nvPr>
        </p:nvSpPr>
        <p:spPr/>
        <p:txBody>
          <a:bodyPr/>
          <a:lstStyle/>
          <a:p>
            <a:pPr>
              <a:defRPr/>
            </a:pPr>
            <a:fld id="{1141314C-F54C-464D-9EDC-1B1B988577E6}" type="slidenum">
              <a:rPr lang="en-US" smtClean="0"/>
              <a:pPr>
                <a:defRPr/>
              </a:pPr>
              <a:t>80</a:t>
            </a:fld>
            <a:endParaRPr lang="en-US"/>
          </a:p>
        </p:txBody>
      </p:sp>
    </p:spTree>
    <p:extLst>
      <p:ext uri="{BB962C8B-B14F-4D97-AF65-F5344CB8AC3E}">
        <p14:creationId xmlns:p14="http://schemas.microsoft.com/office/powerpoint/2010/main" val="25371569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6516-EFCB-8751-14C6-7BC021F7E703}"/>
              </a:ext>
            </a:extLst>
          </p:cNvPr>
          <p:cNvSpPr>
            <a:spLocks noGrp="1"/>
          </p:cNvSpPr>
          <p:nvPr>
            <p:ph type="title"/>
          </p:nvPr>
        </p:nvSpPr>
        <p:spPr/>
        <p:txBody>
          <a:bodyPr/>
          <a:lstStyle/>
          <a:p>
            <a:r>
              <a:rPr lang="en-US" dirty="0"/>
              <a:t>Embeddings as a window onto historical semantics</a:t>
            </a:r>
          </a:p>
        </p:txBody>
      </p:sp>
      <p:sp>
        <p:nvSpPr>
          <p:cNvPr id="3" name="Content Placeholder 2">
            <a:extLst>
              <a:ext uri="{FF2B5EF4-FFF2-40B4-BE49-F238E27FC236}">
                <a16:creationId xmlns:a16="http://schemas.microsoft.com/office/drawing/2014/main" id="{0D9AA533-1581-590B-4CCC-FDE6BF61A6C8}"/>
              </a:ext>
            </a:extLst>
          </p:cNvPr>
          <p:cNvSpPr>
            <a:spLocks noGrp="1"/>
          </p:cNvSpPr>
          <p:nvPr>
            <p:ph idx="1"/>
          </p:nvPr>
        </p:nvSpPr>
        <p:spPr/>
        <p:txBody>
          <a:bodyPr/>
          <a:lstStyle/>
          <a:p>
            <a:r>
              <a:rPr lang="en-US" sz="2400" dirty="0"/>
              <a:t>Train embeddings on different decades of historical text to see meanings shift</a:t>
            </a:r>
          </a:p>
          <a:p>
            <a:endParaRPr lang="en-US" sz="2400" dirty="0"/>
          </a:p>
        </p:txBody>
      </p:sp>
      <p:sp>
        <p:nvSpPr>
          <p:cNvPr id="4" name="Slide Number Placeholder 3">
            <a:extLst>
              <a:ext uri="{FF2B5EF4-FFF2-40B4-BE49-F238E27FC236}">
                <a16:creationId xmlns:a16="http://schemas.microsoft.com/office/drawing/2014/main" id="{B6738DA3-E78F-EC00-867A-E2276CD83FF0}"/>
              </a:ext>
            </a:extLst>
          </p:cNvPr>
          <p:cNvSpPr>
            <a:spLocks noGrp="1"/>
          </p:cNvSpPr>
          <p:nvPr>
            <p:ph type="sldNum" sz="quarter" idx="12"/>
          </p:nvPr>
        </p:nvSpPr>
        <p:spPr/>
        <p:txBody>
          <a:bodyPr/>
          <a:lstStyle/>
          <a:p>
            <a:pPr>
              <a:defRPr/>
            </a:pPr>
            <a:fld id="{1141314C-F54C-464D-9EDC-1B1B988577E6}" type="slidenum">
              <a:rPr lang="en-US" smtClean="0"/>
              <a:pPr>
                <a:defRPr/>
              </a:pPr>
              <a:t>81</a:t>
            </a:fld>
            <a:endParaRPr lang="en-US"/>
          </a:p>
        </p:txBody>
      </p:sp>
      <p:pic>
        <p:nvPicPr>
          <p:cNvPr id="5" name="wordpaths-final.png">
            <a:extLst>
              <a:ext uri="{FF2B5EF4-FFF2-40B4-BE49-F238E27FC236}">
                <a16:creationId xmlns:a16="http://schemas.microsoft.com/office/drawing/2014/main" id="{692E2AEB-77A7-992A-CBFB-AA2017C78313}"/>
              </a:ext>
            </a:extLst>
          </p:cNvPr>
          <p:cNvPicPr>
            <a:picLocks noChangeAspect="1"/>
          </p:cNvPicPr>
          <p:nvPr/>
        </p:nvPicPr>
        <p:blipFill>
          <a:blip r:embed="rId2"/>
          <a:stretch>
            <a:fillRect/>
          </a:stretch>
        </p:blipFill>
        <p:spPr>
          <a:xfrm>
            <a:off x="304800" y="2895600"/>
            <a:ext cx="8719638" cy="3010044"/>
          </a:xfrm>
          <a:prstGeom prst="rect">
            <a:avLst/>
          </a:prstGeom>
          <a:ln w="12700">
            <a:miter lim="400000"/>
          </a:ln>
        </p:spPr>
      </p:pic>
    </p:spTree>
    <p:extLst>
      <p:ext uri="{BB962C8B-B14F-4D97-AF65-F5344CB8AC3E}">
        <p14:creationId xmlns:p14="http://schemas.microsoft.com/office/powerpoint/2010/main" val="3677370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A644-3176-2D14-1CAC-E2E61AF07D21}"/>
              </a:ext>
            </a:extLst>
          </p:cNvPr>
          <p:cNvSpPr>
            <a:spLocks noGrp="1"/>
          </p:cNvSpPr>
          <p:nvPr>
            <p:ph type="title"/>
          </p:nvPr>
        </p:nvSpPr>
        <p:spPr/>
        <p:txBody>
          <a:bodyPr/>
          <a:lstStyle/>
          <a:p>
            <a:r>
              <a:rPr lang="en-US" dirty="0"/>
              <a:t>Embeddings reflect cultural </a:t>
            </a:r>
            <a:r>
              <a:rPr lang="en-US" dirty="0">
                <a:solidFill>
                  <a:srgbClr val="FF0000"/>
                </a:solidFill>
              </a:rPr>
              <a:t>bias</a:t>
            </a:r>
            <a:r>
              <a:rPr lang="en-US" dirty="0"/>
              <a:t>!</a:t>
            </a:r>
          </a:p>
        </p:txBody>
      </p:sp>
      <p:sp>
        <p:nvSpPr>
          <p:cNvPr id="3" name="Content Placeholder 2">
            <a:extLst>
              <a:ext uri="{FF2B5EF4-FFF2-40B4-BE49-F238E27FC236}">
                <a16:creationId xmlns:a16="http://schemas.microsoft.com/office/drawing/2014/main" id="{DB322B1C-44E6-CD02-3C71-8CC2864BACDC}"/>
              </a:ext>
            </a:extLst>
          </p:cNvPr>
          <p:cNvSpPr>
            <a:spLocks noGrp="1"/>
          </p:cNvSpPr>
          <p:nvPr>
            <p:ph idx="1"/>
          </p:nvPr>
        </p:nvSpPr>
        <p:spPr/>
        <p:txBody>
          <a:bodyPr/>
          <a:lstStyle/>
          <a:p>
            <a:r>
              <a:rPr lang="en-US" sz="2400" dirty="0"/>
              <a:t>Ask </a:t>
            </a:r>
            <a:r>
              <a:rPr lang="en-US" dirty="0"/>
              <a:t>“Paris : France :: Tokyo : x” </a:t>
            </a:r>
          </a:p>
          <a:p>
            <a:pPr lvl="1"/>
            <a:r>
              <a:rPr lang="en-US" sz="2100" dirty="0"/>
              <a:t>x = Japan</a:t>
            </a:r>
          </a:p>
          <a:p>
            <a:r>
              <a:rPr lang="en-US" sz="2400" dirty="0"/>
              <a:t>Ask </a:t>
            </a:r>
            <a:r>
              <a:rPr lang="en-US" dirty="0"/>
              <a:t>“father : doctor :: mother : x” </a:t>
            </a:r>
          </a:p>
          <a:p>
            <a:pPr lvl="1"/>
            <a:r>
              <a:rPr lang="en-US" sz="2100" dirty="0"/>
              <a:t>x = nurse</a:t>
            </a:r>
          </a:p>
          <a:p>
            <a:r>
              <a:rPr lang="en-US" sz="2400" dirty="0"/>
              <a:t>Ask “man : computer programmer :: woman : x” </a:t>
            </a:r>
          </a:p>
          <a:p>
            <a:pPr lvl="1"/>
            <a:r>
              <a:rPr lang="en-US" sz="2100" dirty="0"/>
              <a:t>x = homemaker</a:t>
            </a:r>
          </a:p>
          <a:p>
            <a:endParaRPr lang="en-US" sz="2400" dirty="0"/>
          </a:p>
          <a:p>
            <a:r>
              <a:rPr lang="en-US" sz="2400" dirty="0"/>
              <a:t>Algorithms that use embeddings as part of e.g., hiring searches for programmers, might lead to bias in hiring</a:t>
            </a:r>
          </a:p>
          <a:p>
            <a:endParaRPr lang="en-US" sz="2500" dirty="0"/>
          </a:p>
          <a:p>
            <a:endParaRPr lang="en-US" dirty="0"/>
          </a:p>
        </p:txBody>
      </p:sp>
      <p:sp>
        <p:nvSpPr>
          <p:cNvPr id="4" name="Slide Number Placeholder 3">
            <a:extLst>
              <a:ext uri="{FF2B5EF4-FFF2-40B4-BE49-F238E27FC236}">
                <a16:creationId xmlns:a16="http://schemas.microsoft.com/office/drawing/2014/main" id="{E9D226EA-6B0F-2098-8BEC-FE746DE19110}"/>
              </a:ext>
            </a:extLst>
          </p:cNvPr>
          <p:cNvSpPr>
            <a:spLocks noGrp="1"/>
          </p:cNvSpPr>
          <p:nvPr>
            <p:ph type="sldNum" sz="quarter" idx="12"/>
          </p:nvPr>
        </p:nvSpPr>
        <p:spPr/>
        <p:txBody>
          <a:bodyPr/>
          <a:lstStyle/>
          <a:p>
            <a:pPr>
              <a:defRPr/>
            </a:pPr>
            <a:fld id="{1141314C-F54C-464D-9EDC-1B1B988577E6}" type="slidenum">
              <a:rPr lang="en-US" smtClean="0"/>
              <a:pPr>
                <a:defRPr/>
              </a:pPr>
              <a:t>82</a:t>
            </a:fld>
            <a:endParaRPr lang="en-US"/>
          </a:p>
        </p:txBody>
      </p:sp>
    </p:spTree>
    <p:extLst>
      <p:ext uri="{BB962C8B-B14F-4D97-AF65-F5344CB8AC3E}">
        <p14:creationId xmlns:p14="http://schemas.microsoft.com/office/powerpoint/2010/main" val="11928698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6AA1-0519-919B-0272-27E37447118C}"/>
              </a:ext>
            </a:extLst>
          </p:cNvPr>
          <p:cNvSpPr>
            <a:spLocks noGrp="1"/>
          </p:cNvSpPr>
          <p:nvPr>
            <p:ph type="title"/>
          </p:nvPr>
        </p:nvSpPr>
        <p:spPr/>
        <p:txBody>
          <a:bodyPr/>
          <a:lstStyle/>
          <a:p>
            <a:r>
              <a:rPr lang="en-US" dirty="0"/>
              <a:t>Historical embedding as a tool to study cultural biases</a:t>
            </a:r>
          </a:p>
        </p:txBody>
      </p:sp>
      <p:sp>
        <p:nvSpPr>
          <p:cNvPr id="3" name="Content Placeholder 2">
            <a:extLst>
              <a:ext uri="{FF2B5EF4-FFF2-40B4-BE49-F238E27FC236}">
                <a16:creationId xmlns:a16="http://schemas.microsoft.com/office/drawing/2014/main" id="{AE6AECE1-7765-5252-54AE-EEA97314E998}"/>
              </a:ext>
            </a:extLst>
          </p:cNvPr>
          <p:cNvSpPr>
            <a:spLocks noGrp="1"/>
          </p:cNvSpPr>
          <p:nvPr>
            <p:ph idx="1"/>
          </p:nvPr>
        </p:nvSpPr>
        <p:spPr/>
        <p:txBody>
          <a:bodyPr/>
          <a:lstStyle/>
          <a:p>
            <a:r>
              <a:rPr lang="en-US" sz="2400" dirty="0"/>
              <a:t>Compute a </a:t>
            </a:r>
            <a:r>
              <a:rPr lang="en-US" sz="2400" b="1" dirty="0"/>
              <a:t>gender or ethnic bias </a:t>
            </a:r>
            <a:r>
              <a:rPr lang="en-US" sz="2400" dirty="0"/>
              <a:t>for each adjective: </a:t>
            </a:r>
          </a:p>
          <a:p>
            <a:pPr lvl="1"/>
            <a:r>
              <a:rPr lang="en-US" sz="2000" dirty="0"/>
              <a:t>e.g., how much closer the adjective is to "woman" synonyms than "man" synonyms, or names of particular ethnicities</a:t>
            </a:r>
          </a:p>
          <a:p>
            <a:r>
              <a:rPr lang="en-US" sz="2400" dirty="0"/>
              <a:t>Embeddings for </a:t>
            </a:r>
            <a:r>
              <a:rPr lang="en-US" sz="2400" b="1" dirty="0"/>
              <a:t>competence</a:t>
            </a:r>
            <a:r>
              <a:rPr lang="en-US" sz="2400" dirty="0"/>
              <a:t> adjective (</a:t>
            </a:r>
            <a:r>
              <a:rPr lang="en-US" sz="2400" i="1" dirty="0"/>
              <a:t>smart, wise, brilliant, resourceful, thoughtful, logical) </a:t>
            </a:r>
          </a:p>
          <a:p>
            <a:pPr lvl="1"/>
            <a:r>
              <a:rPr lang="en-US" sz="2000" dirty="0"/>
              <a:t>are biased toward men, a bias slowly decreasing 1960-1990</a:t>
            </a:r>
          </a:p>
          <a:p>
            <a:r>
              <a:rPr lang="en-US" sz="2400" dirty="0"/>
              <a:t>Embeddings for </a:t>
            </a:r>
            <a:r>
              <a:rPr lang="en-US" sz="2400" b="1" dirty="0"/>
              <a:t>dehumanizing</a:t>
            </a:r>
            <a:r>
              <a:rPr lang="en-US" sz="2400" dirty="0"/>
              <a:t> adjectives (barbaric, monstrous, bizarre)  </a:t>
            </a:r>
          </a:p>
          <a:p>
            <a:pPr lvl="1"/>
            <a:r>
              <a:rPr lang="en-US" sz="2000" dirty="0"/>
              <a:t>were biased toward Asians in the 1930s, bias decreasing over the 20</a:t>
            </a:r>
            <a:r>
              <a:rPr lang="en-US" sz="2000" baseline="30000" dirty="0"/>
              <a:t>th</a:t>
            </a:r>
            <a:r>
              <a:rPr lang="en-US" sz="2000" dirty="0"/>
              <a:t> century.</a:t>
            </a:r>
          </a:p>
          <a:p>
            <a:pPr>
              <a:buFont typeface="Arial" panose="020B0604020202020204" pitchFamily="34" charset="0"/>
              <a:buChar char="•"/>
            </a:pPr>
            <a:r>
              <a:rPr lang="en-US" sz="2400" dirty="0"/>
              <a:t>These match the results of old surveys done in the 1930s</a:t>
            </a:r>
          </a:p>
          <a:p>
            <a:endParaRPr lang="en-US" sz="2400" dirty="0"/>
          </a:p>
        </p:txBody>
      </p:sp>
      <p:sp>
        <p:nvSpPr>
          <p:cNvPr id="4" name="Slide Number Placeholder 3">
            <a:extLst>
              <a:ext uri="{FF2B5EF4-FFF2-40B4-BE49-F238E27FC236}">
                <a16:creationId xmlns:a16="http://schemas.microsoft.com/office/drawing/2014/main" id="{6CBAE8A2-66B8-5D3E-2A5B-B5B53362A664}"/>
              </a:ext>
            </a:extLst>
          </p:cNvPr>
          <p:cNvSpPr>
            <a:spLocks noGrp="1"/>
          </p:cNvSpPr>
          <p:nvPr>
            <p:ph type="sldNum" sz="quarter" idx="12"/>
          </p:nvPr>
        </p:nvSpPr>
        <p:spPr/>
        <p:txBody>
          <a:bodyPr/>
          <a:lstStyle/>
          <a:p>
            <a:pPr>
              <a:defRPr/>
            </a:pPr>
            <a:fld id="{1141314C-F54C-464D-9EDC-1B1B988577E6}" type="slidenum">
              <a:rPr lang="en-US" smtClean="0"/>
              <a:pPr>
                <a:defRPr/>
              </a:pPr>
              <a:t>83</a:t>
            </a:fld>
            <a:endParaRPr lang="en-US"/>
          </a:p>
        </p:txBody>
      </p:sp>
    </p:spTree>
    <p:extLst>
      <p:ext uri="{BB962C8B-B14F-4D97-AF65-F5344CB8AC3E}">
        <p14:creationId xmlns:p14="http://schemas.microsoft.com/office/powerpoint/2010/main" val="17051235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AE0-DE40-EB4B-9DB9-B77C4021D5F2}"/>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1A25D13C-3996-4646-9092-EA8CC5BA1885}"/>
              </a:ext>
            </a:extLst>
          </p:cNvPr>
          <p:cNvSpPr>
            <a:spLocks noGrp="1"/>
          </p:cNvSpPr>
          <p:nvPr>
            <p:ph idx="1"/>
          </p:nvPr>
        </p:nvSpPr>
        <p:spPr/>
        <p:txBody>
          <a:bodyPr/>
          <a:lstStyle/>
          <a:p>
            <a:r>
              <a:rPr lang="en-US" dirty="0"/>
              <a:t>Vector Semantics and Embeddings</a:t>
            </a:r>
          </a:p>
          <a:p>
            <a:pPr lvl="1"/>
            <a:r>
              <a:rPr lang="en-US" dirty="0"/>
              <a:t>Chapter 6 in </a:t>
            </a:r>
            <a:r>
              <a:rPr lang="en-US" i="0" dirty="0">
                <a:solidFill>
                  <a:srgbClr val="000000"/>
                </a:solidFill>
                <a:effectLst/>
              </a:rPr>
              <a:t>Speech and Language Processing (3rd ed. draft)</a:t>
            </a:r>
          </a:p>
          <a:p>
            <a:pPr lvl="2"/>
            <a:r>
              <a:rPr lang="en-US" b="1" i="0" dirty="0">
                <a:solidFill>
                  <a:srgbClr val="000000"/>
                </a:solidFill>
                <a:effectLst/>
                <a:hlinkClick r:id="rId2"/>
              </a:rPr>
              <a:t>https://web.stanford.edu/~jurafsky/slp3/</a:t>
            </a:r>
            <a:endParaRPr lang="en-US" b="1" i="0" dirty="0">
              <a:solidFill>
                <a:srgbClr val="000000"/>
              </a:solidFill>
              <a:effectLst/>
            </a:endParaRPr>
          </a:p>
          <a:p>
            <a:pPr lvl="1"/>
            <a:r>
              <a:rPr lang="en-US" i="0" dirty="0">
                <a:solidFill>
                  <a:srgbClr val="000000"/>
                </a:solidFill>
                <a:effectLst/>
              </a:rPr>
              <a:t>It is in the “Readings” folder in Files of Canvas</a:t>
            </a:r>
            <a:endParaRPr lang="en-US" dirty="0">
              <a:solidFill>
                <a:srgbClr val="000000"/>
              </a:solidFill>
            </a:endParaRPr>
          </a:p>
          <a:p>
            <a:pPr marL="914400" lvl="2" indent="0">
              <a:buNone/>
            </a:pPr>
            <a:endParaRPr lang="en-US" b="1" i="0" dirty="0">
              <a:solidFill>
                <a:srgbClr val="000000"/>
              </a:solidFill>
              <a:effectLst/>
              <a:latin typeface="Avenir Next" panose="020B0503020202020204" pitchFamily="34" charset="0"/>
            </a:endParaRPr>
          </a:p>
          <a:p>
            <a:pPr lvl="1"/>
            <a:endParaRPr lang="en-US" dirty="0"/>
          </a:p>
        </p:txBody>
      </p:sp>
      <p:sp>
        <p:nvSpPr>
          <p:cNvPr id="5" name="Slide Number Placeholder 4">
            <a:extLst>
              <a:ext uri="{FF2B5EF4-FFF2-40B4-BE49-F238E27FC236}">
                <a16:creationId xmlns:a16="http://schemas.microsoft.com/office/drawing/2014/main" id="{DFA50B1B-66C0-9943-8364-30CFF641D665}"/>
              </a:ext>
            </a:extLst>
          </p:cNvPr>
          <p:cNvSpPr>
            <a:spLocks noGrp="1"/>
          </p:cNvSpPr>
          <p:nvPr>
            <p:ph type="sldNum" sz="quarter" idx="12"/>
          </p:nvPr>
        </p:nvSpPr>
        <p:spPr/>
        <p:txBody>
          <a:bodyPr/>
          <a:lstStyle/>
          <a:p>
            <a:pPr>
              <a:defRPr/>
            </a:pPr>
            <a:fld id="{1141314C-F54C-464D-9EDC-1B1B988577E6}" type="slidenum">
              <a:rPr lang="en-US" smtClean="0"/>
              <a:pPr>
                <a:defRPr/>
              </a:pPr>
              <a:t>84</a:t>
            </a:fld>
            <a:endParaRPr lang="en-US"/>
          </a:p>
        </p:txBody>
      </p:sp>
    </p:spTree>
    <p:extLst>
      <p:ext uri="{BB962C8B-B14F-4D97-AF65-F5344CB8AC3E}">
        <p14:creationId xmlns:p14="http://schemas.microsoft.com/office/powerpoint/2010/main" val="2303537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DC2B-0B68-194F-B37F-55B88E1751E5}"/>
              </a:ext>
            </a:extLst>
          </p:cNvPr>
          <p:cNvSpPr>
            <a:spLocks noGrp="1"/>
          </p:cNvSpPr>
          <p:nvPr>
            <p:ph type="title"/>
          </p:nvPr>
        </p:nvSpPr>
        <p:spPr/>
        <p:txBody>
          <a:bodyPr/>
          <a:lstStyle/>
          <a:p>
            <a:r>
              <a:rPr lang="en-US" dirty="0"/>
              <a:t>Relations between senses: Synonymy</a:t>
            </a:r>
          </a:p>
        </p:txBody>
      </p:sp>
      <p:sp>
        <p:nvSpPr>
          <p:cNvPr id="3" name="Content Placeholder 2">
            <a:extLst>
              <a:ext uri="{FF2B5EF4-FFF2-40B4-BE49-F238E27FC236}">
                <a16:creationId xmlns:a16="http://schemas.microsoft.com/office/drawing/2014/main" id="{8F213E84-8479-794F-A7DB-B3BAA4EBE522}"/>
              </a:ext>
            </a:extLst>
          </p:cNvPr>
          <p:cNvSpPr>
            <a:spLocks noGrp="1"/>
          </p:cNvSpPr>
          <p:nvPr>
            <p:ph idx="1"/>
          </p:nvPr>
        </p:nvSpPr>
        <p:spPr/>
        <p:txBody>
          <a:bodyPr/>
          <a:lstStyle/>
          <a:p>
            <a:r>
              <a:rPr lang="en-US" dirty="0"/>
              <a:t>Synonyms have the same meaning in some or all contexts.</a:t>
            </a:r>
          </a:p>
          <a:p>
            <a:pPr lvl="1">
              <a:lnSpc>
                <a:spcPct val="90000"/>
              </a:lnSpc>
            </a:pPr>
            <a:r>
              <a:rPr lang="en-US" dirty="0">
                <a:latin typeface="Courier New" panose="02070309020205020404" pitchFamily="49" charset="0"/>
                <a:cs typeface="Courier New" panose="02070309020205020404" pitchFamily="49" charset="0"/>
              </a:rPr>
              <a:t>filbert / hazelnut</a:t>
            </a:r>
          </a:p>
          <a:p>
            <a:pPr lvl="1">
              <a:lnSpc>
                <a:spcPct val="90000"/>
              </a:lnSpc>
            </a:pPr>
            <a:r>
              <a:rPr lang="en-US" dirty="0">
                <a:latin typeface="Courier New" panose="02070309020205020404" pitchFamily="49" charset="0"/>
                <a:cs typeface="Courier New" panose="02070309020205020404" pitchFamily="49" charset="0"/>
              </a:rPr>
              <a:t>couch / sofa</a:t>
            </a:r>
          </a:p>
          <a:p>
            <a:pPr lvl="1">
              <a:lnSpc>
                <a:spcPct val="90000"/>
              </a:lnSpc>
            </a:pPr>
            <a:r>
              <a:rPr lang="en-US" dirty="0">
                <a:latin typeface="Courier New" panose="02070309020205020404" pitchFamily="49" charset="0"/>
                <a:cs typeface="Courier New" panose="02070309020205020404" pitchFamily="49" charset="0"/>
              </a:rPr>
              <a:t>big / large</a:t>
            </a:r>
          </a:p>
          <a:p>
            <a:pPr lvl="1">
              <a:lnSpc>
                <a:spcPct val="90000"/>
              </a:lnSpc>
            </a:pPr>
            <a:r>
              <a:rPr lang="en-US" dirty="0">
                <a:latin typeface="Courier New" panose="02070309020205020404" pitchFamily="49" charset="0"/>
                <a:cs typeface="Courier New" panose="02070309020205020404" pitchFamily="49" charset="0"/>
              </a:rPr>
              <a:t>automobile / car</a:t>
            </a:r>
          </a:p>
          <a:p>
            <a:pPr lvl="1">
              <a:lnSpc>
                <a:spcPct val="90000"/>
              </a:lnSpc>
            </a:pPr>
            <a:r>
              <a:rPr lang="en-US" dirty="0">
                <a:latin typeface="Courier New" panose="02070309020205020404" pitchFamily="49" charset="0"/>
                <a:cs typeface="Courier New" panose="02070309020205020404" pitchFamily="49" charset="0"/>
              </a:rPr>
              <a:t>vomit / throw up</a:t>
            </a:r>
          </a:p>
        </p:txBody>
      </p:sp>
      <p:sp>
        <p:nvSpPr>
          <p:cNvPr id="4" name="Slide Number Placeholder 3">
            <a:extLst>
              <a:ext uri="{FF2B5EF4-FFF2-40B4-BE49-F238E27FC236}">
                <a16:creationId xmlns:a16="http://schemas.microsoft.com/office/drawing/2014/main" id="{72F9069F-CD6C-CE46-9D12-426C88C65A61}"/>
              </a:ext>
            </a:extLst>
          </p:cNvPr>
          <p:cNvSpPr>
            <a:spLocks noGrp="1"/>
          </p:cNvSpPr>
          <p:nvPr>
            <p:ph type="sldNum" sz="quarter" idx="12"/>
          </p:nvPr>
        </p:nvSpPr>
        <p:spPr/>
        <p:txBody>
          <a:bodyPr/>
          <a:lstStyle/>
          <a:p>
            <a:pPr>
              <a:defRPr/>
            </a:pPr>
            <a:fld id="{1141314C-F54C-464D-9EDC-1B1B988577E6}" type="slidenum">
              <a:rPr lang="en-US" smtClean="0"/>
              <a:pPr>
                <a:defRPr/>
              </a:pPr>
              <a:t>9</a:t>
            </a:fld>
            <a:endParaRPr lang="en-US"/>
          </a:p>
        </p:txBody>
      </p:sp>
    </p:spTree>
    <p:extLst>
      <p:ext uri="{BB962C8B-B14F-4D97-AF65-F5344CB8AC3E}">
        <p14:creationId xmlns:p14="http://schemas.microsoft.com/office/powerpoint/2010/main" val="573724215"/>
      </p:ext>
    </p:extLst>
  </p:cSld>
  <p:clrMapOvr>
    <a:masterClrMapping/>
  </p:clrMapOvr>
</p:sld>
</file>

<file path=ppt/theme/theme1.xml><?xml version="1.0" encoding="utf-8"?>
<a:theme xmlns:a="http://schemas.openxmlformats.org/drawingml/2006/main" name="Default Design">
  <a:themeElements>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8361</TotalTime>
  <Words>3522</Words>
  <Application>Microsoft Macintosh PowerPoint</Application>
  <PresentationFormat>On-screen Show (4:3)</PresentationFormat>
  <Paragraphs>502</Paragraphs>
  <Slides>84</Slides>
  <Notes>11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5" baseType="lpstr">
      <vt:lpstr>ＭＳ Ｐゴシック</vt:lpstr>
      <vt:lpstr>NimbusRomNo9L</vt:lpstr>
      <vt:lpstr>Arial</vt:lpstr>
      <vt:lpstr>Avenir Next</vt:lpstr>
      <vt:lpstr>Calibri</vt:lpstr>
      <vt:lpstr>Courier</vt:lpstr>
      <vt:lpstr>Courier New</vt:lpstr>
      <vt:lpstr>Times New Roman</vt:lpstr>
      <vt:lpstr>Wingdings</vt:lpstr>
      <vt:lpstr>Default Design</vt:lpstr>
      <vt:lpstr>Equation</vt:lpstr>
      <vt:lpstr> 11. Natural Language Processing with ML: similarity and embeddings</vt:lpstr>
      <vt:lpstr>Topics </vt:lpstr>
      <vt:lpstr>Examples </vt:lpstr>
      <vt:lpstr>Distributional Hypothesis</vt:lpstr>
      <vt:lpstr>What do words mean?</vt:lpstr>
      <vt:lpstr>Words, Lemmas, Senses, Definitions</vt:lpstr>
      <vt:lpstr>Lemma “Pepper”</vt:lpstr>
      <vt:lpstr>Lemmas and senses</vt:lpstr>
      <vt:lpstr>Relations between senses: Synonymy</vt:lpstr>
      <vt:lpstr>Relation: Antonymy</vt:lpstr>
      <vt:lpstr>Relation: Similarity</vt:lpstr>
      <vt:lpstr>Relation: Similarity</vt:lpstr>
      <vt:lpstr>Relation: Word relatedness</vt:lpstr>
      <vt:lpstr>Semantic field</vt:lpstr>
      <vt:lpstr>Semantic field</vt:lpstr>
      <vt:lpstr>Connotation (sentiment)</vt:lpstr>
      <vt:lpstr>Connotation (sentiment)</vt:lpstr>
      <vt:lpstr>Words and vectors</vt:lpstr>
      <vt:lpstr>A term-document matrix</vt:lpstr>
      <vt:lpstr>Document representation</vt:lpstr>
      <vt:lpstr>Document similarity</vt:lpstr>
      <vt:lpstr>Words as vectors: document dimensions </vt:lpstr>
      <vt:lpstr>Words as vectors: document dimensions </vt:lpstr>
      <vt:lpstr>Introducing vector semantics</vt:lpstr>
      <vt:lpstr>Words as vectors: word dimensions </vt:lpstr>
      <vt:lpstr>Term-term matrix</vt:lpstr>
      <vt:lpstr>A spatial visualization of word vectors </vt:lpstr>
      <vt:lpstr>Cosine for measuring similarity </vt:lpstr>
      <vt:lpstr>Issues with dot product</vt:lpstr>
      <vt:lpstr>Normalization </vt:lpstr>
      <vt:lpstr>Normalized dot product </vt:lpstr>
      <vt:lpstr>Example </vt:lpstr>
      <vt:lpstr>Cosine function</vt:lpstr>
      <vt:lpstr>Example </vt:lpstr>
      <vt:lpstr>Cosine Similarity  (graphical demo)</vt:lpstr>
      <vt:lpstr>Tf*idf (Term frequenCy * inverse document frequency)</vt:lpstr>
      <vt:lpstr>But raw frequency is a bad representation</vt:lpstr>
      <vt:lpstr>Tf*idf for word weighting</vt:lpstr>
      <vt:lpstr>Term frequency tf</vt:lpstr>
      <vt:lpstr>Log-frequency weighting</vt:lpstr>
      <vt:lpstr>Term frequency tf</vt:lpstr>
      <vt:lpstr>What is a document?</vt:lpstr>
      <vt:lpstr>Document frequency … 1</vt:lpstr>
      <vt:lpstr>Document frequency … 2</vt:lpstr>
      <vt:lpstr>Collection vs. Document frequency</vt:lpstr>
      <vt:lpstr>Document frequency (df)</vt:lpstr>
      <vt:lpstr>idf (inverse df) weight </vt:lpstr>
      <vt:lpstr>Inverse document frequency (idf)</vt:lpstr>
      <vt:lpstr>tf-idf weighting</vt:lpstr>
      <vt:lpstr>The tf-idf weighted value for a word</vt:lpstr>
      <vt:lpstr>Tf-idf  term  matrix</vt:lpstr>
      <vt:lpstr>embeddings</vt:lpstr>
      <vt:lpstr>Sparse versus dense vectors</vt:lpstr>
      <vt:lpstr>Sparse versus dense vectors</vt:lpstr>
      <vt:lpstr>Common methods for getting short dense vectors</vt:lpstr>
      <vt:lpstr>Simple static embeddings</vt:lpstr>
      <vt:lpstr>Word2vec</vt:lpstr>
      <vt:lpstr>Word2vec</vt:lpstr>
      <vt:lpstr>Approach: predict if candidate word c is a "neighbor"</vt:lpstr>
      <vt:lpstr>Skip-Gram Training Data</vt:lpstr>
      <vt:lpstr>Examples: positive and neagtive</vt:lpstr>
      <vt:lpstr>Skip-Gram Classifier</vt:lpstr>
      <vt:lpstr>Similarity is computed from dot product</vt:lpstr>
      <vt:lpstr>Turning dot products into probabilities</vt:lpstr>
      <vt:lpstr>Skip-Gram Classifier</vt:lpstr>
      <vt:lpstr>PowerPoint Presentation</vt:lpstr>
      <vt:lpstr>Skip-Gram Classifier</vt:lpstr>
      <vt:lpstr>The embeddings learned by the skipgram model.  </vt:lpstr>
      <vt:lpstr>Skip-Gram Training data</vt:lpstr>
      <vt:lpstr>Word2vec: how to learn vectors</vt:lpstr>
      <vt:lpstr>Learning the classifier</vt:lpstr>
      <vt:lpstr>Intuition of one step of gradient descent</vt:lpstr>
      <vt:lpstr>Loss function</vt:lpstr>
      <vt:lpstr>Two sets of embeddings</vt:lpstr>
      <vt:lpstr>How to learn word2vec (skip-gram) embeddings</vt:lpstr>
      <vt:lpstr>The kinds of neighbors depend on window size</vt:lpstr>
      <vt:lpstr>Analogical relations</vt:lpstr>
      <vt:lpstr>Analogical relations via parallelogram</vt:lpstr>
      <vt:lpstr>PowerPoint Presentation</vt:lpstr>
      <vt:lpstr>Caveats with the parallelogram method</vt:lpstr>
      <vt:lpstr>Embeddings as a window onto historical semantics</vt:lpstr>
      <vt:lpstr>Embeddings reflect cultural bias!</vt:lpstr>
      <vt:lpstr>Historical embedding as a tool to study cultural biases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IV. Adversarial Search </dc:title>
  <dc:creator>Han, Hyoil</dc:creator>
  <cp:lastModifiedBy>Han, Hyoil</cp:lastModifiedBy>
  <cp:revision>266</cp:revision>
  <cp:lastPrinted>2020-10-13T14:15:54Z</cp:lastPrinted>
  <dcterms:created xsi:type="dcterms:W3CDTF">2020-09-17T14:21:25Z</dcterms:created>
  <dcterms:modified xsi:type="dcterms:W3CDTF">2024-10-17T21:54:31Z</dcterms:modified>
</cp:coreProperties>
</file>